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179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D94E-6DDA-41EA-9465-BC7EDAF5B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72011"/>
            <a:ext cx="7543800" cy="2705947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1B657-E95C-42F2-AA45-01F2D9CF0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FF46F-2412-499A-A060-DABEC2041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BFE3B-6164-49CE-944C-272D288F2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EBE93-4559-4759-9757-BC3C50ED9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115740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76949-C44A-4DFF-B60C-3F75D962B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715F6F-6A4D-4286-B700-6A469E0EA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763D8-5AEF-49CC-9CC4-8C012AFE8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3C0DA-1CC5-446B-93A5-B5F01186C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00B60-E101-4BA4-87E6-82991C743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340778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451BD5-1676-48E2-982C-28B1A32167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8042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105B8-ED56-494F-97D8-A0B9D590F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79656-E87F-4465-A3CC-3975DEF60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EABF1-F92B-4209-924E-02087793B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55067-AFE5-4A25-BACF-1F846251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2474058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0667" y="1890714"/>
            <a:ext cx="9178925" cy="1033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045103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F443-132F-44A2-AC35-B1A3187D8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AB6FC-0ACA-4CD0-A92F-07F817E2C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4AB2D-067B-4346-9534-C01E086C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2AF0B-8266-4CD7-A811-425BE7CFC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BE4EB-09D9-4349-9984-ACFA0686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2031785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21ED-8203-4389-8034-B5BA8EB04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76" y="1937704"/>
            <a:ext cx="8675370" cy="3233102"/>
          </a:xfrm>
        </p:spPr>
        <p:txBody>
          <a:bodyPr anchor="b"/>
          <a:lstStyle>
            <a:lvl1pPr>
              <a:defRPr sz="495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2F031-D05E-485B-8DB6-8CCDDAE93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6276" y="5201392"/>
            <a:ext cx="8675370" cy="1700212"/>
          </a:xfrm>
        </p:spPr>
        <p:txBody>
          <a:bodyPr/>
          <a:lstStyle>
            <a:lvl1pPr marL="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1pPr>
            <a:lvl2pPr marL="377190" indent="0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2pPr>
            <a:lvl3pPr marL="754380" indent="0">
              <a:buNone/>
              <a:defRPr sz="1485">
                <a:solidFill>
                  <a:schemeClr val="tx1">
                    <a:tint val="75000"/>
                  </a:schemeClr>
                </a:solidFill>
              </a:defRPr>
            </a:lvl3pPr>
            <a:lvl4pPr marL="113157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4pPr>
            <a:lvl5pPr marL="150876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5pPr>
            <a:lvl6pPr marL="188595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6pPr>
            <a:lvl7pPr marL="226314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7pPr>
            <a:lvl8pPr marL="264033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8pPr>
            <a:lvl9pPr marL="301752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8BC0E-DFF2-480D-A407-4004A59EF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80335-A40D-432E-9925-3628BD17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784CD-AA06-4573-954B-860AAF296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2138667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EECD-E78E-4B4E-AAA1-4CB65642C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716F8-B0E1-4A25-AD34-9100F731E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BC154-402D-4F01-8A7A-53A0559E4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BC971-59F7-4BEB-9695-1101F219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A9970-81CF-4666-9D52-137665B7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D2B9C-7369-4333-8190-E1B0C0488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336940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8571-205B-4E48-B9AF-A5080CD16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5" y="413809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B7465-DFB8-452C-A553-F79CFC083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AB853-2295-4A12-85CC-BCE3EA39C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E0E34-0340-434C-9992-812935747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FABD9-BC40-43ED-97DC-6B79ABF236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29586C-FCA0-4876-961D-A192DE069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781F8E-61AC-452B-8308-46E4CA81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0DA97E-2BBD-456D-BE8A-8C1A2FF39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204102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6F50E-BC4D-49A6-BAA9-F36DEAE4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DEE36A-8A8E-4E23-B217-6F405FD35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82598-A351-4726-85C4-658BCCF2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C646B-33AA-4B9E-B343-BFF1E705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708153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461731-A8AF-4313-A42A-79D4CCD40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C9C7A-8F6A-40B6-B972-3565C546B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47A46-5A98-4FBE-88F2-E015EF85D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409804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3B94-0010-4824-BC0B-DA83DB1C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CB026-25C4-4706-BF10-DE9C99C9E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130" y="1119082"/>
            <a:ext cx="5092065" cy="5523442"/>
          </a:xfrm>
        </p:spPr>
        <p:txBody>
          <a:bodyPr/>
          <a:lstStyle>
            <a:lvl1pPr>
              <a:defRPr sz="2640"/>
            </a:lvl1pPr>
            <a:lvl2pPr>
              <a:defRPr sz="2310"/>
            </a:lvl2pPr>
            <a:lvl3pPr>
              <a:defRPr sz="1980"/>
            </a:lvl3pPr>
            <a:lvl4pPr>
              <a:defRPr sz="1650"/>
            </a:lvl4pPr>
            <a:lvl5pPr>
              <a:defRPr sz="1650"/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706201-1EDD-4AD4-8D50-B8967D4B8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02469-3953-42D7-BD58-B5B400145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D0698-7A04-4861-A927-CF0F0C7D9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900BE-F0E8-4E01-9A3D-511B5E0E7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2690694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D953-64FA-43C0-88AF-ECD8736C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71C36-49FE-409B-BD53-2CC9996B9E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130" y="1119082"/>
            <a:ext cx="5092065" cy="5523442"/>
          </a:xfrm>
        </p:spPr>
        <p:txBody>
          <a:bodyPr/>
          <a:lstStyle>
            <a:lvl1pPr marL="0" indent="0">
              <a:buNone/>
              <a:defRPr sz="2640"/>
            </a:lvl1pPr>
            <a:lvl2pPr marL="377190" indent="0">
              <a:buNone/>
              <a:defRPr sz="2310"/>
            </a:lvl2pPr>
            <a:lvl3pPr marL="754380" indent="0">
              <a:buNone/>
              <a:defRPr sz="1980"/>
            </a:lvl3pPr>
            <a:lvl4pPr marL="1131570" indent="0">
              <a:buNone/>
              <a:defRPr sz="1650"/>
            </a:lvl4pPr>
            <a:lvl5pPr marL="1508760" indent="0">
              <a:buNone/>
              <a:defRPr sz="1650"/>
            </a:lvl5pPr>
            <a:lvl6pPr marL="1885950" indent="0">
              <a:buNone/>
              <a:defRPr sz="1650"/>
            </a:lvl6pPr>
            <a:lvl7pPr marL="2263140" indent="0">
              <a:buNone/>
              <a:defRPr sz="1650"/>
            </a:lvl7pPr>
            <a:lvl8pPr marL="2640330" indent="0">
              <a:buNone/>
              <a:defRPr sz="1650"/>
            </a:lvl8pPr>
            <a:lvl9pPr marL="3017520" indent="0">
              <a:buNone/>
              <a:defRPr sz="165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4AAE-6F22-45D5-81D0-DCC55A088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B0660-E7E5-46E9-B6BB-AAFEEC7CD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B0566-A32E-4695-8831-FED029A7A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171F8-BCC4-4A59-94D9-42093A52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426588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DAA6A6-73CE-446C-8F0A-DA3211705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413809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F9B28-EA2A-45AA-A6B3-50A2D64C4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68053-A03A-4A2A-A93D-8E9567A620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515" y="7203864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66F0B-5ACD-428C-AEE9-D10870DF6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732FA-34DD-48D1-B748-26CD54AB3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5" y="7203864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353748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jpg"/><Relationship Id="rId21" Type="http://schemas.openxmlformats.org/officeDocument/2006/relationships/image" Target="../media/image25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300"/>
              <a:ext cx="10058400" cy="7543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4379" y="2747772"/>
              <a:ext cx="5283835" cy="120650"/>
            </a:xfrm>
            <a:custGeom>
              <a:avLst/>
              <a:gdLst/>
              <a:ahLst/>
              <a:cxnLst/>
              <a:rect l="l" t="t" r="r" b="b"/>
              <a:pathLst>
                <a:path w="5283835" h="120650">
                  <a:moveTo>
                    <a:pt x="5283707" y="120395"/>
                  </a:moveTo>
                  <a:lnTo>
                    <a:pt x="0" y="120395"/>
                  </a:lnTo>
                  <a:lnTo>
                    <a:pt x="0" y="0"/>
                  </a:lnTo>
                  <a:lnTo>
                    <a:pt x="5283707" y="0"/>
                  </a:lnTo>
                  <a:lnTo>
                    <a:pt x="5283707" y="120395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4379" y="2747772"/>
              <a:ext cx="8549640" cy="0"/>
            </a:xfrm>
            <a:custGeom>
              <a:avLst/>
              <a:gdLst/>
              <a:ahLst/>
              <a:cxnLst/>
              <a:rect l="l" t="t" r="r" b="b"/>
              <a:pathLst>
                <a:path w="8549640">
                  <a:moveTo>
                    <a:pt x="0" y="0"/>
                  </a:moveTo>
                  <a:lnTo>
                    <a:pt x="8549639" y="0"/>
                  </a:lnTo>
                </a:path>
              </a:pathLst>
            </a:custGeom>
            <a:ln w="10668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2238" y="2158985"/>
            <a:ext cx="8964295" cy="1551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100"/>
              </a:lnSpc>
              <a:spcBef>
                <a:spcPts val="100"/>
              </a:spcBef>
            </a:pPr>
            <a:r>
              <a:rPr sz="4400" b="1" dirty="0">
                <a:latin typeface="Verdana"/>
                <a:cs typeface="Verdana"/>
              </a:rPr>
              <a:t>Unit</a:t>
            </a:r>
            <a:r>
              <a:rPr sz="4400" b="1" spc="-25" dirty="0">
                <a:latin typeface="Verdana"/>
                <a:cs typeface="Verdana"/>
              </a:rPr>
              <a:t> </a:t>
            </a:r>
            <a:r>
              <a:rPr sz="4400" b="1" dirty="0">
                <a:latin typeface="Verdana"/>
                <a:cs typeface="Verdana"/>
              </a:rPr>
              <a:t>–</a:t>
            </a:r>
            <a:r>
              <a:rPr sz="4400" b="1" spc="-50" dirty="0">
                <a:latin typeface="Verdana"/>
                <a:cs typeface="Verdana"/>
              </a:rPr>
              <a:t> </a:t>
            </a:r>
            <a:r>
              <a:rPr sz="4400" b="1" spc="-25" dirty="0">
                <a:latin typeface="Verdana"/>
                <a:cs typeface="Verdana"/>
              </a:rPr>
              <a:t>III</a:t>
            </a:r>
            <a:endParaRPr sz="4400">
              <a:latin typeface="Verdana"/>
              <a:cs typeface="Verdana"/>
            </a:endParaRPr>
          </a:p>
          <a:p>
            <a:pPr marL="12700">
              <a:lnSpc>
                <a:spcPts val="6900"/>
              </a:lnSpc>
            </a:pPr>
            <a:r>
              <a:rPr sz="5900" spc="-110" dirty="0">
                <a:solidFill>
                  <a:srgbClr val="BF0000"/>
                </a:solidFill>
                <a:latin typeface="Times New Roman"/>
                <a:cs typeface="Times New Roman"/>
              </a:rPr>
              <a:t>Software</a:t>
            </a:r>
            <a:r>
              <a:rPr sz="5900" spc="-250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5900" dirty="0">
                <a:solidFill>
                  <a:srgbClr val="BF0000"/>
                </a:solidFill>
                <a:latin typeface="Times New Roman"/>
                <a:cs typeface="Times New Roman"/>
              </a:rPr>
              <a:t>Project</a:t>
            </a:r>
            <a:r>
              <a:rPr sz="5900" spc="-245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5900" spc="-10" dirty="0">
                <a:solidFill>
                  <a:srgbClr val="BF0000"/>
                </a:solidFill>
                <a:latin typeface="Times New Roman"/>
                <a:cs typeface="Times New Roman"/>
              </a:rPr>
              <a:t>Management</a:t>
            </a:r>
            <a:endParaRPr sz="5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1</a:t>
            </a:fld>
            <a:endParaRPr spc="-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7572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0"/>
              </a:spcBef>
            </a:pPr>
            <a:r>
              <a:rPr sz="3950" dirty="0"/>
              <a:t>Metrics</a:t>
            </a:r>
            <a:r>
              <a:rPr sz="3950" spc="-10" dirty="0"/>
              <a:t> </a:t>
            </a:r>
            <a:r>
              <a:rPr sz="3950" dirty="0"/>
              <a:t>for</a:t>
            </a:r>
            <a:r>
              <a:rPr sz="3950" spc="-25" dirty="0"/>
              <a:t> </a:t>
            </a:r>
            <a:r>
              <a:rPr sz="3950" dirty="0"/>
              <a:t>project</a:t>
            </a:r>
            <a:r>
              <a:rPr sz="3950" spc="-55" dirty="0"/>
              <a:t> </a:t>
            </a:r>
            <a:r>
              <a:rPr sz="3950" dirty="0"/>
              <a:t>size</a:t>
            </a:r>
            <a:r>
              <a:rPr sz="3950" spc="-25" dirty="0"/>
              <a:t> </a:t>
            </a:r>
            <a:r>
              <a:rPr sz="3950" spc="-10" dirty="0"/>
              <a:t>estimation</a:t>
            </a:r>
            <a:endParaRPr sz="39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74559" y="2076745"/>
            <a:ext cx="8874760" cy="48209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528955" marR="5080" indent="-516890" algn="just">
              <a:lnSpc>
                <a:spcPts val="3170"/>
              </a:lnSpc>
              <a:spcBef>
                <a:spcPts val="204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The</a:t>
            </a:r>
            <a:r>
              <a:rPr sz="2650" spc="-12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project</a:t>
            </a:r>
            <a:r>
              <a:rPr sz="2650" spc="-11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size</a:t>
            </a:r>
            <a:r>
              <a:rPr sz="2650" spc="-10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is</a:t>
            </a:r>
            <a:r>
              <a:rPr sz="2650" spc="-114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a</a:t>
            </a:r>
            <a:r>
              <a:rPr sz="2650" spc="-11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measure</a:t>
            </a:r>
            <a:r>
              <a:rPr sz="2650" spc="-114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of</a:t>
            </a:r>
            <a:r>
              <a:rPr sz="2650" spc="-11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the</a:t>
            </a:r>
            <a:r>
              <a:rPr sz="2650" spc="-120" dirty="0">
                <a:latin typeface="Verdana"/>
                <a:cs typeface="Verdana"/>
              </a:rPr>
              <a:t>  </a:t>
            </a:r>
            <a:r>
              <a:rPr sz="2650" spc="-10" dirty="0">
                <a:latin typeface="Verdana"/>
                <a:cs typeface="Verdana"/>
              </a:rPr>
              <a:t>problem </a:t>
            </a:r>
            <a:r>
              <a:rPr sz="2650" dirty="0">
                <a:latin typeface="Verdana"/>
                <a:cs typeface="Verdana"/>
              </a:rPr>
              <a:t>complexity</a:t>
            </a:r>
            <a:r>
              <a:rPr sz="2650" spc="21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in</a:t>
            </a:r>
            <a:r>
              <a:rPr sz="2650" spc="19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terms</a:t>
            </a:r>
            <a:r>
              <a:rPr sz="2650" spc="19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of</a:t>
            </a:r>
            <a:r>
              <a:rPr sz="2650" spc="20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the</a:t>
            </a:r>
            <a:r>
              <a:rPr sz="2650" spc="19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effort</a:t>
            </a:r>
            <a:r>
              <a:rPr sz="2650" spc="19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and</a:t>
            </a:r>
            <a:r>
              <a:rPr sz="2650" spc="215" dirty="0">
                <a:latin typeface="Verdana"/>
                <a:cs typeface="Verdana"/>
              </a:rPr>
              <a:t>  </a:t>
            </a:r>
            <a:r>
              <a:rPr sz="2650" spc="-20" dirty="0">
                <a:latin typeface="Verdana"/>
                <a:cs typeface="Verdana"/>
              </a:rPr>
              <a:t>time </a:t>
            </a:r>
            <a:r>
              <a:rPr sz="2650" dirty="0">
                <a:latin typeface="Verdana"/>
                <a:cs typeface="Verdana"/>
              </a:rPr>
              <a:t>required</a:t>
            </a:r>
            <a:r>
              <a:rPr sz="2650" spc="-6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to</a:t>
            </a:r>
            <a:r>
              <a:rPr sz="2650" spc="-7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develop</a:t>
            </a:r>
            <a:r>
              <a:rPr sz="2650" spc="-6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the</a:t>
            </a:r>
            <a:r>
              <a:rPr sz="2650" spc="-6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product.</a:t>
            </a:r>
            <a:endParaRPr sz="26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255"/>
              </a:spcBef>
              <a:buClr>
                <a:srgbClr val="CC0000"/>
              </a:buClr>
              <a:buFont typeface="Times New Roman"/>
              <a:buChar char="□"/>
            </a:pPr>
            <a:endParaRPr sz="2650">
              <a:latin typeface="Verdana"/>
              <a:cs typeface="Verdana"/>
            </a:endParaRPr>
          </a:p>
          <a:p>
            <a:pPr marL="528955" marR="5080" indent="-516890" algn="just">
              <a:lnSpc>
                <a:spcPts val="3170"/>
              </a:lnSpc>
              <a:spcBef>
                <a:spcPts val="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There</a:t>
            </a:r>
            <a:r>
              <a:rPr sz="2650" spc="56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are</a:t>
            </a:r>
            <a:r>
              <a:rPr sz="2650" spc="54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several</a:t>
            </a:r>
            <a:r>
              <a:rPr sz="2650" spc="57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metrics</a:t>
            </a:r>
            <a:r>
              <a:rPr sz="2650" spc="58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to</a:t>
            </a:r>
            <a:r>
              <a:rPr sz="2650" spc="59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measure</a:t>
            </a:r>
            <a:r>
              <a:rPr sz="2650" spc="57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problem </a:t>
            </a:r>
            <a:r>
              <a:rPr sz="2650" dirty="0">
                <a:latin typeface="Verdana"/>
                <a:cs typeface="Verdana"/>
              </a:rPr>
              <a:t>size.</a:t>
            </a:r>
            <a:r>
              <a:rPr sz="2650" spc="31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Each</a:t>
            </a:r>
            <a:r>
              <a:rPr sz="2650" spc="31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of</a:t>
            </a:r>
            <a:r>
              <a:rPr sz="2650" spc="32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them</a:t>
            </a:r>
            <a:r>
              <a:rPr sz="2650" spc="31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has</a:t>
            </a:r>
            <a:r>
              <a:rPr sz="2650" spc="32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its</a:t>
            </a:r>
            <a:r>
              <a:rPr sz="2650" spc="31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own</a:t>
            </a:r>
            <a:r>
              <a:rPr sz="2650" spc="31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advantages</a:t>
            </a:r>
            <a:r>
              <a:rPr sz="2650" spc="315" dirty="0">
                <a:latin typeface="Verdana"/>
                <a:cs typeface="Verdana"/>
              </a:rPr>
              <a:t> </a:t>
            </a:r>
            <a:r>
              <a:rPr sz="2650" spc="-25" dirty="0">
                <a:latin typeface="Verdana"/>
                <a:cs typeface="Verdana"/>
              </a:rPr>
              <a:t>and </a:t>
            </a:r>
            <a:r>
              <a:rPr sz="2650" spc="-10" dirty="0">
                <a:latin typeface="Verdana"/>
                <a:cs typeface="Verdana"/>
              </a:rPr>
              <a:t>disadvantages.</a:t>
            </a:r>
            <a:endParaRPr sz="26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45"/>
              </a:spcBef>
              <a:buClr>
                <a:srgbClr val="CC0000"/>
              </a:buClr>
              <a:buFont typeface="Times New Roman"/>
              <a:buChar char="□"/>
            </a:pPr>
            <a:endParaRPr sz="265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Two</a:t>
            </a:r>
            <a:r>
              <a:rPr sz="2650" spc="-8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important</a:t>
            </a:r>
            <a:r>
              <a:rPr sz="2650" spc="-6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metrics</a:t>
            </a:r>
            <a:r>
              <a:rPr sz="2650" spc="-7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to</a:t>
            </a:r>
            <a:r>
              <a:rPr sz="2650" spc="-8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estimate</a:t>
            </a:r>
            <a:r>
              <a:rPr sz="2650" spc="-8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size:</a:t>
            </a:r>
            <a:endParaRPr sz="2650">
              <a:latin typeface="Verdana"/>
              <a:cs typeface="Verdana"/>
            </a:endParaRPr>
          </a:p>
          <a:p>
            <a:pPr marL="1010919" lvl="1" indent="-480059">
              <a:lnSpc>
                <a:spcPct val="100000"/>
              </a:lnSpc>
              <a:spcBef>
                <a:spcPts val="665"/>
              </a:spcBef>
              <a:buClr>
                <a:srgbClr val="CC0000"/>
              </a:buClr>
              <a:buFont typeface="Times New Roman"/>
              <a:buChar char="■"/>
              <a:tabLst>
                <a:tab pos="1010919" algn="l"/>
              </a:tabLst>
            </a:pPr>
            <a:r>
              <a:rPr sz="2200" b="1" i="1" dirty="0">
                <a:latin typeface="Verdana"/>
                <a:cs typeface="Verdana"/>
              </a:rPr>
              <a:t>Lines</a:t>
            </a:r>
            <a:r>
              <a:rPr sz="2200" b="1" i="1" spc="-40" dirty="0">
                <a:latin typeface="Verdana"/>
                <a:cs typeface="Verdana"/>
              </a:rPr>
              <a:t> </a:t>
            </a:r>
            <a:r>
              <a:rPr sz="2200" b="1" i="1" dirty="0">
                <a:latin typeface="Verdana"/>
                <a:cs typeface="Verdana"/>
              </a:rPr>
              <a:t>of</a:t>
            </a:r>
            <a:r>
              <a:rPr sz="2200" b="1" i="1" spc="-15" dirty="0">
                <a:latin typeface="Verdana"/>
                <a:cs typeface="Verdana"/>
              </a:rPr>
              <a:t> </a:t>
            </a:r>
            <a:r>
              <a:rPr sz="2200" b="1" i="1" dirty="0">
                <a:latin typeface="Verdana"/>
                <a:cs typeface="Verdana"/>
              </a:rPr>
              <a:t>code</a:t>
            </a:r>
            <a:r>
              <a:rPr sz="2200" b="1" i="1" spc="-40" dirty="0">
                <a:latin typeface="Verdana"/>
                <a:cs typeface="Verdana"/>
              </a:rPr>
              <a:t> </a:t>
            </a:r>
            <a:r>
              <a:rPr sz="2200" b="1" i="1" spc="-20" dirty="0">
                <a:latin typeface="Verdana"/>
                <a:cs typeface="Verdana"/>
              </a:rPr>
              <a:t>(LOC)</a:t>
            </a:r>
            <a:endParaRPr sz="2200">
              <a:latin typeface="Verdana"/>
              <a:cs typeface="Verdana"/>
            </a:endParaRPr>
          </a:p>
          <a:p>
            <a:pPr marL="1010919" lvl="1" indent="-480059">
              <a:lnSpc>
                <a:spcPct val="100000"/>
              </a:lnSpc>
              <a:spcBef>
                <a:spcPts val="660"/>
              </a:spcBef>
              <a:buClr>
                <a:srgbClr val="CC0000"/>
              </a:buClr>
              <a:buFont typeface="Times New Roman"/>
              <a:buChar char="■"/>
              <a:tabLst>
                <a:tab pos="1010919" algn="l"/>
              </a:tabLst>
            </a:pPr>
            <a:r>
              <a:rPr sz="2200" b="1" i="1" dirty="0">
                <a:latin typeface="Verdana"/>
                <a:cs typeface="Verdana"/>
              </a:rPr>
              <a:t>Function</a:t>
            </a:r>
            <a:r>
              <a:rPr sz="2200" b="1" i="1" spc="-40" dirty="0">
                <a:latin typeface="Verdana"/>
                <a:cs typeface="Verdana"/>
              </a:rPr>
              <a:t> </a:t>
            </a:r>
            <a:r>
              <a:rPr sz="2200" b="1" i="1" spc="-20" dirty="0">
                <a:latin typeface="Verdana"/>
                <a:cs typeface="Verdana"/>
              </a:rPr>
              <a:t>point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7572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0"/>
              </a:spcBef>
            </a:pPr>
            <a:r>
              <a:rPr sz="3950" dirty="0"/>
              <a:t>Lines</a:t>
            </a:r>
            <a:r>
              <a:rPr sz="3950" spc="-15" dirty="0"/>
              <a:t> </a:t>
            </a:r>
            <a:r>
              <a:rPr sz="3950" dirty="0"/>
              <a:t>of</a:t>
            </a:r>
            <a:r>
              <a:rPr sz="3950" spc="-15" dirty="0"/>
              <a:t> </a:t>
            </a:r>
            <a:r>
              <a:rPr sz="3950" dirty="0"/>
              <a:t>Code</a:t>
            </a:r>
            <a:r>
              <a:rPr sz="3950" spc="-35" dirty="0"/>
              <a:t> </a:t>
            </a:r>
            <a:r>
              <a:rPr sz="3950" spc="-10" dirty="0"/>
              <a:t>(LOC)</a:t>
            </a:r>
            <a:endParaRPr sz="39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23099" y="2160663"/>
            <a:ext cx="9378950" cy="357949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528955" indent="-516255" algn="just">
              <a:lnSpc>
                <a:spcPct val="100000"/>
              </a:lnSpc>
              <a:spcBef>
                <a:spcPts val="75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Simplest</a:t>
            </a:r>
            <a:r>
              <a:rPr sz="2650" spc="-5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and</a:t>
            </a:r>
            <a:r>
              <a:rPr sz="2650" spc="-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most</a:t>
            </a:r>
            <a:r>
              <a:rPr sz="2650" spc="-9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widely</a:t>
            </a:r>
            <a:r>
              <a:rPr sz="2650" spc="-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used</a:t>
            </a:r>
            <a:r>
              <a:rPr sz="2650" spc="-70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metric.</a:t>
            </a:r>
            <a:endParaRPr sz="2650">
              <a:latin typeface="Verdana"/>
              <a:cs typeface="Verdana"/>
            </a:endParaRPr>
          </a:p>
          <a:p>
            <a:pPr marL="528955" marR="5080" indent="-516890" algn="just">
              <a:lnSpc>
                <a:spcPts val="3170"/>
              </a:lnSpc>
              <a:spcBef>
                <a:spcPts val="76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The</a:t>
            </a:r>
            <a:r>
              <a:rPr sz="2650" spc="19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project</a:t>
            </a:r>
            <a:r>
              <a:rPr sz="2650" spc="18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size</a:t>
            </a:r>
            <a:r>
              <a:rPr sz="2650" spc="18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is</a:t>
            </a:r>
            <a:r>
              <a:rPr sz="2650" spc="20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estimated</a:t>
            </a:r>
            <a:r>
              <a:rPr sz="2650" spc="19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by</a:t>
            </a:r>
            <a:r>
              <a:rPr sz="2650" spc="20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counting</a:t>
            </a:r>
            <a:r>
              <a:rPr sz="2650" spc="195" dirty="0">
                <a:latin typeface="Verdana"/>
                <a:cs typeface="Verdana"/>
              </a:rPr>
              <a:t>  </a:t>
            </a:r>
            <a:r>
              <a:rPr sz="2650" spc="-25" dirty="0">
                <a:latin typeface="Verdana"/>
                <a:cs typeface="Verdana"/>
              </a:rPr>
              <a:t>the </a:t>
            </a:r>
            <a:r>
              <a:rPr sz="2650" dirty="0">
                <a:latin typeface="Verdana"/>
                <a:cs typeface="Verdana"/>
              </a:rPr>
              <a:t>number</a:t>
            </a:r>
            <a:r>
              <a:rPr sz="2650" spc="280" dirty="0">
                <a:latin typeface="Verdana"/>
                <a:cs typeface="Verdana"/>
              </a:rPr>
              <a:t>   </a:t>
            </a:r>
            <a:r>
              <a:rPr sz="2650" dirty="0">
                <a:latin typeface="Verdana"/>
                <a:cs typeface="Verdana"/>
              </a:rPr>
              <a:t>of</a:t>
            </a:r>
            <a:r>
              <a:rPr sz="2650" spc="285" dirty="0">
                <a:latin typeface="Verdana"/>
                <a:cs typeface="Verdana"/>
              </a:rPr>
              <a:t>   </a:t>
            </a:r>
            <a:r>
              <a:rPr sz="2650" dirty="0">
                <a:latin typeface="Verdana"/>
                <a:cs typeface="Verdana"/>
              </a:rPr>
              <a:t>source</a:t>
            </a:r>
            <a:r>
              <a:rPr sz="2650" spc="285" dirty="0">
                <a:latin typeface="Verdana"/>
                <a:cs typeface="Verdana"/>
              </a:rPr>
              <a:t>   </a:t>
            </a:r>
            <a:r>
              <a:rPr sz="2650" dirty="0">
                <a:latin typeface="Verdana"/>
                <a:cs typeface="Verdana"/>
              </a:rPr>
              <a:t>instructions/lines</a:t>
            </a:r>
            <a:r>
              <a:rPr sz="2650" spc="295" dirty="0">
                <a:latin typeface="Verdana"/>
                <a:cs typeface="Verdana"/>
              </a:rPr>
              <a:t>   </a:t>
            </a:r>
            <a:r>
              <a:rPr sz="2650" dirty="0">
                <a:latin typeface="Verdana"/>
                <a:cs typeface="Verdana"/>
              </a:rPr>
              <a:t>in</a:t>
            </a:r>
            <a:r>
              <a:rPr sz="2650" spc="285" dirty="0">
                <a:latin typeface="Verdana"/>
                <a:cs typeface="Verdana"/>
              </a:rPr>
              <a:t>   </a:t>
            </a:r>
            <a:r>
              <a:rPr sz="2650" spc="-25" dirty="0">
                <a:latin typeface="Verdana"/>
                <a:cs typeface="Verdana"/>
              </a:rPr>
              <a:t>the </a:t>
            </a:r>
            <a:r>
              <a:rPr sz="2650" dirty="0">
                <a:latin typeface="Verdana"/>
                <a:cs typeface="Verdana"/>
              </a:rPr>
              <a:t>developed</a:t>
            </a:r>
            <a:r>
              <a:rPr sz="2650" spc="-14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program.</a:t>
            </a:r>
            <a:endParaRPr sz="2650">
              <a:latin typeface="Verdana"/>
              <a:cs typeface="Verdana"/>
            </a:endParaRPr>
          </a:p>
          <a:p>
            <a:pPr marL="528955" indent="-516255" algn="just">
              <a:lnSpc>
                <a:spcPct val="100000"/>
              </a:lnSpc>
              <a:spcBef>
                <a:spcPts val="54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Comments</a:t>
            </a:r>
            <a:r>
              <a:rPr sz="2650" spc="-9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and</a:t>
            </a:r>
            <a:r>
              <a:rPr sz="2650" spc="-6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blank</a:t>
            </a:r>
            <a:r>
              <a:rPr sz="2650" spc="-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lines</a:t>
            </a:r>
            <a:r>
              <a:rPr sz="2650" spc="-3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should</a:t>
            </a:r>
            <a:r>
              <a:rPr sz="2650" spc="-6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not</a:t>
            </a:r>
            <a:r>
              <a:rPr sz="2650" spc="-4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be</a:t>
            </a:r>
            <a:r>
              <a:rPr sz="2650" spc="-7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counted.</a:t>
            </a:r>
            <a:endParaRPr sz="2650">
              <a:latin typeface="Verdana"/>
              <a:cs typeface="Verdana"/>
            </a:endParaRPr>
          </a:p>
          <a:p>
            <a:pPr marL="528955" marR="5080" indent="-516890" algn="just">
              <a:lnSpc>
                <a:spcPts val="3170"/>
              </a:lnSpc>
              <a:spcBef>
                <a:spcPts val="75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To</a:t>
            </a:r>
            <a:r>
              <a:rPr sz="2650" spc="17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estimate</a:t>
            </a:r>
            <a:r>
              <a:rPr sz="2650" spc="18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LOC,</a:t>
            </a:r>
            <a:r>
              <a:rPr sz="2650" spc="19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project</a:t>
            </a:r>
            <a:r>
              <a:rPr sz="2650" spc="17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manager</a:t>
            </a:r>
            <a:r>
              <a:rPr sz="2650" spc="18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divides</a:t>
            </a:r>
            <a:r>
              <a:rPr sz="2650" spc="190" dirty="0">
                <a:latin typeface="Verdana"/>
                <a:cs typeface="Verdana"/>
              </a:rPr>
              <a:t>  </a:t>
            </a:r>
            <a:r>
              <a:rPr sz="2650" spc="-25" dirty="0">
                <a:latin typeface="Verdana"/>
                <a:cs typeface="Verdana"/>
              </a:rPr>
              <a:t>the </a:t>
            </a:r>
            <a:r>
              <a:rPr sz="2650" dirty="0">
                <a:latin typeface="Verdana"/>
                <a:cs typeface="Verdana"/>
              </a:rPr>
              <a:t>problem</a:t>
            </a:r>
            <a:r>
              <a:rPr sz="2650" spc="434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into</a:t>
            </a:r>
            <a:r>
              <a:rPr sz="2650" spc="43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modules</a:t>
            </a:r>
            <a:r>
              <a:rPr sz="2650" spc="42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and</a:t>
            </a:r>
            <a:r>
              <a:rPr sz="2650" spc="41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sub</a:t>
            </a:r>
            <a:r>
              <a:rPr sz="2650" spc="44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modules,</a:t>
            </a:r>
            <a:r>
              <a:rPr sz="2650" spc="434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until</a:t>
            </a:r>
            <a:r>
              <a:rPr sz="2650" spc="440" dirty="0">
                <a:latin typeface="Verdana"/>
                <a:cs typeface="Verdana"/>
              </a:rPr>
              <a:t> </a:t>
            </a:r>
            <a:r>
              <a:rPr sz="2650" spc="-20" dirty="0">
                <a:latin typeface="Verdana"/>
                <a:cs typeface="Verdana"/>
              </a:rPr>
              <a:t>leaf </a:t>
            </a:r>
            <a:r>
              <a:rPr sz="2650" dirty="0">
                <a:latin typeface="Verdana"/>
                <a:cs typeface="Verdana"/>
              </a:rPr>
              <a:t>level</a:t>
            </a:r>
            <a:r>
              <a:rPr sz="2650" spc="-5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modules</a:t>
            </a:r>
            <a:r>
              <a:rPr sz="2650" spc="-4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can</a:t>
            </a:r>
            <a:r>
              <a:rPr sz="2650" spc="-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be</a:t>
            </a:r>
            <a:r>
              <a:rPr sz="2650" spc="-7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estimated.</a:t>
            </a:r>
            <a:endParaRPr sz="2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7572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0"/>
              </a:spcBef>
            </a:pPr>
            <a:r>
              <a:rPr sz="3950" dirty="0"/>
              <a:t>Line of</a:t>
            </a:r>
            <a:r>
              <a:rPr sz="3950" spc="-20" dirty="0"/>
              <a:t> </a:t>
            </a:r>
            <a:r>
              <a:rPr sz="3950" dirty="0"/>
              <a:t>Code</a:t>
            </a:r>
            <a:r>
              <a:rPr sz="3950" spc="-40" dirty="0"/>
              <a:t> </a:t>
            </a:r>
            <a:r>
              <a:rPr sz="3950" spc="-10" dirty="0"/>
              <a:t>(LOC)</a:t>
            </a:r>
            <a:endParaRPr sz="395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846246" y="3451427"/>
            <a:ext cx="3121025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917575" algn="l"/>
                <a:tab pos="2785110" algn="l"/>
              </a:tabLst>
            </a:pPr>
            <a:r>
              <a:rPr sz="2650" spc="-25" dirty="0">
                <a:latin typeface="Verdana"/>
                <a:cs typeface="Verdana"/>
              </a:rPr>
              <a:t>and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efficiency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of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18" y="1909203"/>
            <a:ext cx="6607809" cy="237236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75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spc="-10" dirty="0">
                <a:latin typeface="Verdana"/>
                <a:cs typeface="Verdana"/>
              </a:rPr>
              <a:t>Disadvantage:</a:t>
            </a:r>
            <a:endParaRPr sz="2650">
              <a:latin typeface="Verdana"/>
              <a:cs typeface="Verdana"/>
            </a:endParaRPr>
          </a:p>
          <a:p>
            <a:pPr marL="1010919" lvl="1" indent="-480695">
              <a:lnSpc>
                <a:spcPct val="100000"/>
              </a:lnSpc>
              <a:spcBef>
                <a:spcPts val="645"/>
              </a:spcBef>
              <a:buClr>
                <a:srgbClr val="CC0000"/>
              </a:buClr>
              <a:buFont typeface="Times New Roman"/>
              <a:buChar char="■"/>
              <a:tabLst>
                <a:tab pos="1010919" algn="l"/>
              </a:tabLst>
            </a:pPr>
            <a:r>
              <a:rPr sz="2650" dirty="0">
                <a:latin typeface="Verdana"/>
                <a:cs typeface="Verdana"/>
              </a:rPr>
              <a:t>Size</a:t>
            </a:r>
            <a:r>
              <a:rPr sz="2650" spc="-6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can</a:t>
            </a:r>
            <a:r>
              <a:rPr sz="2650" spc="-4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vary</a:t>
            </a:r>
            <a:r>
              <a:rPr sz="2650" spc="-5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with</a:t>
            </a:r>
            <a:r>
              <a:rPr sz="2650" spc="-4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coding</a:t>
            </a:r>
            <a:r>
              <a:rPr sz="2650" spc="-2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style.</a:t>
            </a:r>
            <a:endParaRPr sz="2650">
              <a:latin typeface="Verdana"/>
              <a:cs typeface="Verdana"/>
            </a:endParaRPr>
          </a:p>
          <a:p>
            <a:pPr marL="1010919" lvl="1" indent="-480695">
              <a:lnSpc>
                <a:spcPct val="100000"/>
              </a:lnSpc>
              <a:spcBef>
                <a:spcPts val="650"/>
              </a:spcBef>
              <a:buClr>
                <a:srgbClr val="CC0000"/>
              </a:buClr>
              <a:buFont typeface="Times New Roman"/>
              <a:buChar char="■"/>
              <a:tabLst>
                <a:tab pos="1010919" algn="l"/>
              </a:tabLst>
            </a:pPr>
            <a:r>
              <a:rPr sz="2650" dirty="0">
                <a:latin typeface="Verdana"/>
                <a:cs typeface="Verdana"/>
              </a:rPr>
              <a:t>Focuses</a:t>
            </a:r>
            <a:r>
              <a:rPr sz="2650" spc="-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on</a:t>
            </a:r>
            <a:r>
              <a:rPr sz="2650" spc="-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coding</a:t>
            </a:r>
            <a:r>
              <a:rPr sz="2650" spc="-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activity</a:t>
            </a:r>
            <a:r>
              <a:rPr sz="2650" spc="-40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alone.</a:t>
            </a:r>
            <a:endParaRPr sz="2650">
              <a:latin typeface="Verdana"/>
              <a:cs typeface="Verdana"/>
            </a:endParaRPr>
          </a:p>
          <a:p>
            <a:pPr marL="1010919" marR="109220" lvl="1" indent="-480695">
              <a:lnSpc>
                <a:spcPts val="3170"/>
              </a:lnSpc>
              <a:spcBef>
                <a:spcPts val="750"/>
              </a:spcBef>
              <a:buClr>
                <a:srgbClr val="CC0000"/>
              </a:buClr>
              <a:buFont typeface="Times New Roman"/>
              <a:buChar char="■"/>
              <a:tabLst>
                <a:tab pos="1010919" algn="l"/>
                <a:tab pos="3015615" algn="l"/>
                <a:tab pos="4349750" algn="l"/>
                <a:tab pos="5349240" algn="l"/>
              </a:tabLst>
            </a:pPr>
            <a:r>
              <a:rPr sz="2650" spc="-10" dirty="0">
                <a:latin typeface="Verdana"/>
                <a:cs typeface="Verdana"/>
              </a:rPr>
              <a:t>Correlates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poorly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0" dirty="0">
                <a:latin typeface="Verdana"/>
                <a:cs typeface="Verdana"/>
              </a:rPr>
              <a:t>with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quality code.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964" y="4339887"/>
            <a:ext cx="9361805" cy="269113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92759" marR="5080" indent="-480695">
              <a:lnSpc>
                <a:spcPts val="3170"/>
              </a:lnSpc>
              <a:spcBef>
                <a:spcPts val="204"/>
              </a:spcBef>
              <a:buClr>
                <a:srgbClr val="CC0000"/>
              </a:buClr>
              <a:buFont typeface="Times New Roman"/>
              <a:buChar char="■"/>
              <a:tabLst>
                <a:tab pos="492759" algn="l"/>
                <a:tab pos="2376805" algn="l"/>
                <a:tab pos="3781425" algn="l"/>
                <a:tab pos="4901565" algn="l"/>
                <a:tab pos="7513320" algn="l"/>
              </a:tabLst>
            </a:pPr>
            <a:r>
              <a:rPr sz="2650" spc="-10" dirty="0">
                <a:latin typeface="Verdana"/>
                <a:cs typeface="Verdana"/>
              </a:rPr>
              <a:t>Penalizes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higher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level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programming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languages, </a:t>
            </a:r>
            <a:r>
              <a:rPr sz="2650" dirty="0">
                <a:latin typeface="Verdana"/>
                <a:cs typeface="Verdana"/>
              </a:rPr>
              <a:t>code</a:t>
            </a:r>
            <a:r>
              <a:rPr sz="2650" spc="-5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reuse,</a:t>
            </a:r>
            <a:r>
              <a:rPr sz="2650" spc="-75" dirty="0">
                <a:latin typeface="Verdana"/>
                <a:cs typeface="Verdana"/>
              </a:rPr>
              <a:t> </a:t>
            </a:r>
            <a:r>
              <a:rPr sz="2650" spc="-20" dirty="0">
                <a:latin typeface="Verdana"/>
                <a:cs typeface="Verdana"/>
              </a:rPr>
              <a:t>etc.</a:t>
            </a:r>
            <a:endParaRPr sz="2650">
              <a:latin typeface="Verdana"/>
              <a:cs typeface="Verdana"/>
            </a:endParaRPr>
          </a:p>
          <a:p>
            <a:pPr marL="492759" indent="-480059">
              <a:lnSpc>
                <a:spcPct val="100000"/>
              </a:lnSpc>
              <a:spcBef>
                <a:spcPts val="540"/>
              </a:spcBef>
              <a:buClr>
                <a:srgbClr val="CC0000"/>
              </a:buClr>
              <a:buFont typeface="Times New Roman"/>
              <a:buChar char="■"/>
              <a:tabLst>
                <a:tab pos="492759" algn="l"/>
                <a:tab pos="4810760" algn="l"/>
              </a:tabLst>
            </a:pPr>
            <a:r>
              <a:rPr sz="2650" dirty="0">
                <a:latin typeface="Verdana"/>
                <a:cs typeface="Verdana"/>
              </a:rPr>
              <a:t>Measures</a:t>
            </a:r>
            <a:r>
              <a:rPr sz="2650" spc="-110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lexical/textual</a:t>
            </a:r>
            <a:r>
              <a:rPr sz="2650" dirty="0">
                <a:latin typeface="Verdana"/>
                <a:cs typeface="Verdana"/>
              </a:rPr>
              <a:t>	complexity</a:t>
            </a:r>
            <a:r>
              <a:rPr sz="2650" spc="-13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only.</a:t>
            </a:r>
            <a:endParaRPr sz="2650">
              <a:latin typeface="Verdana"/>
              <a:cs typeface="Verdana"/>
            </a:endParaRPr>
          </a:p>
          <a:p>
            <a:pPr marL="930275" marR="5715" indent="-436245">
              <a:lnSpc>
                <a:spcPts val="3170"/>
              </a:lnSpc>
              <a:spcBef>
                <a:spcPts val="760"/>
              </a:spcBef>
              <a:tabLst>
                <a:tab pos="929640" algn="l"/>
                <a:tab pos="1989455" algn="l"/>
                <a:tab pos="2811145" algn="l"/>
                <a:tab pos="4396740" algn="l"/>
                <a:tab pos="5211445" algn="l"/>
                <a:tab pos="6512559" algn="l"/>
                <a:tab pos="7109459" algn="l"/>
                <a:tab pos="8999855" algn="l"/>
              </a:tabLst>
            </a:pPr>
            <a:r>
              <a:rPr sz="2650" spc="700" dirty="0">
                <a:solidFill>
                  <a:srgbClr val="CC0000"/>
                </a:solidFill>
                <a:latin typeface="Times New Roman"/>
                <a:cs typeface="Times New Roman"/>
              </a:rPr>
              <a:t>□</a:t>
            </a:r>
            <a:r>
              <a:rPr sz="2650" dirty="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sz="2650" spc="-20" dirty="0">
                <a:latin typeface="Verdana"/>
                <a:cs typeface="Verdana"/>
              </a:rPr>
              <a:t>does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not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address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the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issues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of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structural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or </a:t>
            </a:r>
            <a:r>
              <a:rPr sz="2650" dirty="0">
                <a:latin typeface="Verdana"/>
                <a:cs typeface="Verdana"/>
              </a:rPr>
              <a:t>logical</a:t>
            </a:r>
            <a:r>
              <a:rPr sz="2650" spc="-6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complexity.</a:t>
            </a:r>
            <a:endParaRPr sz="2650">
              <a:latin typeface="Verdana"/>
              <a:cs typeface="Verdana"/>
            </a:endParaRPr>
          </a:p>
          <a:p>
            <a:pPr marL="492759" indent="-480059">
              <a:lnSpc>
                <a:spcPct val="100000"/>
              </a:lnSpc>
              <a:spcBef>
                <a:spcPts val="545"/>
              </a:spcBef>
              <a:buClr>
                <a:srgbClr val="CC0000"/>
              </a:buClr>
              <a:buFont typeface="Times New Roman"/>
              <a:buChar char="■"/>
              <a:tabLst>
                <a:tab pos="492759" algn="l"/>
              </a:tabLst>
            </a:pPr>
            <a:r>
              <a:rPr sz="2650" dirty="0">
                <a:latin typeface="Verdana"/>
                <a:cs typeface="Verdana"/>
              </a:rPr>
              <a:t>Difficult</a:t>
            </a:r>
            <a:r>
              <a:rPr sz="2650" spc="-5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to</a:t>
            </a:r>
            <a:r>
              <a:rPr sz="2650" spc="-7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estimate</a:t>
            </a:r>
            <a:r>
              <a:rPr sz="2650" spc="-7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LOC</a:t>
            </a:r>
            <a:r>
              <a:rPr sz="2650" spc="-8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from</a:t>
            </a:r>
            <a:r>
              <a:rPr sz="2650" spc="-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problem</a:t>
            </a:r>
            <a:r>
              <a:rPr sz="2650" spc="-40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description.</a:t>
            </a:r>
            <a:endParaRPr sz="2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7572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0"/>
              </a:spcBef>
            </a:pPr>
            <a:r>
              <a:rPr sz="3950" dirty="0"/>
              <a:t>Function</a:t>
            </a:r>
            <a:r>
              <a:rPr sz="3950" spc="-70" dirty="0"/>
              <a:t> </a:t>
            </a:r>
            <a:r>
              <a:rPr sz="3950" dirty="0"/>
              <a:t>Point</a:t>
            </a:r>
            <a:r>
              <a:rPr sz="3950" spc="-30" dirty="0"/>
              <a:t> </a:t>
            </a:r>
            <a:r>
              <a:rPr sz="3950" dirty="0"/>
              <a:t>Metric</a:t>
            </a:r>
            <a:r>
              <a:rPr sz="3950" spc="-60" dirty="0"/>
              <a:t> </a:t>
            </a:r>
            <a:r>
              <a:rPr sz="3950" spc="-20" dirty="0"/>
              <a:t>(FP)</a:t>
            </a:r>
            <a:endParaRPr sz="39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06919" y="2244385"/>
            <a:ext cx="8875395" cy="349567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528955" marR="5080" indent="-516890">
              <a:lnSpc>
                <a:spcPts val="3170"/>
              </a:lnSpc>
              <a:spcBef>
                <a:spcPts val="204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1002030" algn="l"/>
                <a:tab pos="1853564" algn="l"/>
                <a:tab pos="2718435" algn="l"/>
                <a:tab pos="4471670" algn="l"/>
                <a:tab pos="5081905" algn="l"/>
                <a:tab pos="6678295" algn="l"/>
                <a:tab pos="7184390" algn="l"/>
                <a:tab pos="8237220" algn="l"/>
              </a:tabLst>
            </a:pPr>
            <a:r>
              <a:rPr sz="2650" spc="-25" dirty="0">
                <a:latin typeface="Verdana"/>
                <a:cs typeface="Verdana"/>
              </a:rPr>
              <a:t>It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was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0" dirty="0">
                <a:latin typeface="Verdana"/>
                <a:cs typeface="Verdana"/>
              </a:rPr>
              <a:t>first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proposed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by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Albrecht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in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0" dirty="0">
                <a:solidFill>
                  <a:srgbClr val="BF0000"/>
                </a:solidFill>
                <a:latin typeface="Verdana"/>
                <a:cs typeface="Verdana"/>
              </a:rPr>
              <a:t>1979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and </a:t>
            </a:r>
            <a:r>
              <a:rPr sz="2650" dirty="0">
                <a:latin typeface="Verdana"/>
                <a:cs typeface="Verdana"/>
              </a:rPr>
              <a:t>internationally</a:t>
            </a:r>
            <a:r>
              <a:rPr sz="2650" spc="-80" dirty="0"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approve</a:t>
            </a:r>
            <a:r>
              <a:rPr sz="2650" spc="-9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modified</a:t>
            </a:r>
            <a:r>
              <a:rPr sz="2650" spc="-9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model</a:t>
            </a:r>
            <a:r>
              <a:rPr sz="2650" spc="-10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in</a:t>
            </a:r>
            <a:r>
              <a:rPr sz="2650" spc="-114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BF0000"/>
                </a:solidFill>
                <a:latin typeface="Verdana"/>
                <a:cs typeface="Verdana"/>
              </a:rPr>
              <a:t>1983</a:t>
            </a:r>
            <a:r>
              <a:rPr sz="2650" spc="-10" dirty="0">
                <a:latin typeface="Verdana"/>
                <a:cs typeface="Verdana"/>
              </a:rPr>
              <a:t>.</a:t>
            </a:r>
            <a:endParaRPr sz="2650">
              <a:latin typeface="Verdana"/>
              <a:cs typeface="Verdana"/>
            </a:endParaRPr>
          </a:p>
          <a:p>
            <a:pPr marL="528955" marR="7620" indent="-516890">
              <a:lnSpc>
                <a:spcPts val="3170"/>
              </a:lnSpc>
              <a:spcBef>
                <a:spcPts val="65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1802764" algn="l"/>
                <a:tab pos="3462654" algn="l"/>
                <a:tab pos="5876925" algn="l"/>
                <a:tab pos="7402195" algn="l"/>
                <a:tab pos="8314055" algn="l"/>
              </a:tabLst>
            </a:pPr>
            <a:r>
              <a:rPr sz="2650" spc="-20" dirty="0">
                <a:latin typeface="Verdana"/>
                <a:cs typeface="Verdana"/>
              </a:rPr>
              <a:t>This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metric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overcomes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0" dirty="0">
                <a:latin typeface="Verdana"/>
                <a:cs typeface="Verdana"/>
              </a:rPr>
              <a:t>many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of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the </a:t>
            </a:r>
            <a:r>
              <a:rPr sz="2650" dirty="0">
                <a:latin typeface="Verdana"/>
                <a:cs typeface="Verdana"/>
              </a:rPr>
              <a:t>shortcomings</a:t>
            </a:r>
            <a:r>
              <a:rPr sz="2650" spc="-5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of</a:t>
            </a:r>
            <a:r>
              <a:rPr sz="2650" spc="-5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the</a:t>
            </a:r>
            <a:r>
              <a:rPr sz="2650" spc="-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LOC</a:t>
            </a:r>
            <a:r>
              <a:rPr sz="2650" spc="-4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metric.</a:t>
            </a:r>
            <a:endParaRPr sz="2650">
              <a:latin typeface="Verdana"/>
              <a:cs typeface="Verdana"/>
            </a:endParaRPr>
          </a:p>
          <a:p>
            <a:pPr marL="528955" marR="5715" indent="-516890">
              <a:lnSpc>
                <a:spcPts val="3170"/>
              </a:lnSpc>
              <a:spcBef>
                <a:spcPts val="65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2249170" algn="l"/>
                <a:tab pos="3388995" algn="l"/>
                <a:tab pos="5038725" algn="l"/>
                <a:tab pos="6781800" algn="l"/>
              </a:tabLst>
            </a:pPr>
            <a:r>
              <a:rPr sz="2650" spc="-10" dirty="0">
                <a:latin typeface="Verdana"/>
                <a:cs typeface="Verdana"/>
              </a:rPr>
              <a:t>Function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0" dirty="0">
                <a:latin typeface="Verdana"/>
                <a:cs typeface="Verdana"/>
              </a:rPr>
              <a:t>point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metrics,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solidFill>
                  <a:srgbClr val="BF0000"/>
                </a:solidFill>
                <a:latin typeface="Verdana"/>
                <a:cs typeface="Verdana"/>
              </a:rPr>
              <a:t>measure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2650" spc="-10" dirty="0">
                <a:solidFill>
                  <a:srgbClr val="BF0000"/>
                </a:solidFill>
                <a:latin typeface="Verdana"/>
                <a:cs typeface="Verdana"/>
              </a:rPr>
              <a:t>functionality </a:t>
            </a:r>
            <a:r>
              <a:rPr sz="2650" dirty="0">
                <a:latin typeface="Verdana"/>
                <a:cs typeface="Verdana"/>
              </a:rPr>
              <a:t>from</a:t>
            </a:r>
            <a:r>
              <a:rPr sz="2650" spc="-4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the</a:t>
            </a:r>
            <a:r>
              <a:rPr sz="2650" spc="-45" dirty="0"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users’</a:t>
            </a:r>
            <a:r>
              <a:rPr sz="2650" spc="-4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point</a:t>
            </a:r>
            <a:r>
              <a:rPr sz="2650" spc="-2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of</a:t>
            </a:r>
            <a:r>
              <a:rPr sz="2650" spc="-3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BF0000"/>
                </a:solidFill>
                <a:latin typeface="Verdana"/>
                <a:cs typeface="Verdana"/>
              </a:rPr>
              <a:t>view.</a:t>
            </a:r>
            <a:endParaRPr sz="2650">
              <a:latin typeface="Verdana"/>
              <a:cs typeface="Verdana"/>
            </a:endParaRPr>
          </a:p>
          <a:p>
            <a:pPr marL="528955" marR="5715" indent="-516890">
              <a:lnSpc>
                <a:spcPts val="3170"/>
              </a:lnSpc>
              <a:spcBef>
                <a:spcPts val="64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1216025" algn="l"/>
                <a:tab pos="1777364" algn="l"/>
                <a:tab pos="3312795" algn="l"/>
                <a:tab pos="5390515" algn="l"/>
                <a:tab pos="6101080" algn="l"/>
                <a:tab pos="6939280" algn="l"/>
                <a:tab pos="8538845" algn="l"/>
              </a:tabLst>
            </a:pPr>
            <a:r>
              <a:rPr sz="2650" spc="-25" dirty="0">
                <a:latin typeface="Verdana"/>
                <a:cs typeface="Verdana"/>
              </a:rPr>
              <a:t>FP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is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solidFill>
                  <a:srgbClr val="BF0000"/>
                </a:solidFill>
                <a:latin typeface="Verdana"/>
                <a:cs typeface="Verdana"/>
              </a:rPr>
              <a:t>directly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2650" spc="-10" dirty="0">
                <a:solidFill>
                  <a:srgbClr val="BF0000"/>
                </a:solidFill>
                <a:latin typeface="Verdana"/>
                <a:cs typeface="Verdana"/>
              </a:rPr>
              <a:t>dependent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on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the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number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of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different</a:t>
            </a:r>
            <a:r>
              <a:rPr sz="2650" spc="-5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functions</a:t>
            </a:r>
            <a:r>
              <a:rPr sz="2650" spc="-2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or</a:t>
            </a:r>
            <a:r>
              <a:rPr sz="2650" spc="-8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features</a:t>
            </a:r>
            <a:r>
              <a:rPr sz="2650" spc="-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it</a:t>
            </a:r>
            <a:r>
              <a:rPr sz="2650" spc="-7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supports.</a:t>
            </a:r>
            <a:endParaRPr sz="2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7572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0"/>
              </a:spcBef>
            </a:pPr>
            <a:r>
              <a:rPr sz="3950" dirty="0"/>
              <a:t>Function</a:t>
            </a:r>
            <a:r>
              <a:rPr sz="3950" spc="-70" dirty="0"/>
              <a:t> </a:t>
            </a:r>
            <a:r>
              <a:rPr sz="3950" dirty="0"/>
              <a:t>Point</a:t>
            </a:r>
            <a:r>
              <a:rPr sz="3950" spc="-30" dirty="0"/>
              <a:t> </a:t>
            </a:r>
            <a:r>
              <a:rPr sz="3950" dirty="0"/>
              <a:t>Metric</a:t>
            </a:r>
            <a:r>
              <a:rPr sz="3950" spc="-60" dirty="0"/>
              <a:t> </a:t>
            </a:r>
            <a:r>
              <a:rPr sz="3950" spc="-20" dirty="0"/>
              <a:t>(FP)</a:t>
            </a:r>
            <a:endParaRPr sz="39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23099" y="2244385"/>
            <a:ext cx="8877300" cy="29260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528955" marR="5715" indent="-516890" algn="just">
              <a:lnSpc>
                <a:spcPts val="3170"/>
              </a:lnSpc>
              <a:spcBef>
                <a:spcPts val="204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A</a:t>
            </a:r>
            <a:r>
              <a:rPr sz="2650" spc="190" dirty="0">
                <a:latin typeface="Verdana"/>
                <a:cs typeface="Verdana"/>
              </a:rPr>
              <a:t>   </a:t>
            </a:r>
            <a:r>
              <a:rPr sz="2650" dirty="0">
                <a:latin typeface="Verdana"/>
                <a:cs typeface="Verdana"/>
              </a:rPr>
              <a:t>software</a:t>
            </a:r>
            <a:r>
              <a:rPr sz="2650" spc="190" dirty="0">
                <a:latin typeface="Verdana"/>
                <a:cs typeface="Verdana"/>
              </a:rPr>
              <a:t>   </a:t>
            </a:r>
            <a:r>
              <a:rPr sz="2650" dirty="0">
                <a:latin typeface="Verdana"/>
                <a:cs typeface="Verdana"/>
              </a:rPr>
              <a:t>supporting</a:t>
            </a:r>
            <a:r>
              <a:rPr sz="2650" spc="200" dirty="0">
                <a:latin typeface="Verdana"/>
                <a:cs typeface="Verdana"/>
              </a:rPr>
              <a:t>   </a:t>
            </a:r>
            <a:r>
              <a:rPr sz="2650" dirty="0">
                <a:latin typeface="Verdana"/>
                <a:cs typeface="Verdana"/>
              </a:rPr>
              <a:t>many</a:t>
            </a:r>
            <a:r>
              <a:rPr sz="2650" spc="185" dirty="0">
                <a:latin typeface="Verdana"/>
                <a:cs typeface="Verdana"/>
              </a:rPr>
              <a:t>   </a:t>
            </a:r>
            <a:r>
              <a:rPr sz="2650" dirty="0">
                <a:latin typeface="Verdana"/>
                <a:cs typeface="Verdana"/>
              </a:rPr>
              <a:t>features</a:t>
            </a:r>
            <a:r>
              <a:rPr sz="2650" spc="190" dirty="0">
                <a:latin typeface="Verdana"/>
                <a:cs typeface="Verdana"/>
              </a:rPr>
              <a:t>   </a:t>
            </a:r>
            <a:r>
              <a:rPr sz="2650" spc="-25" dirty="0">
                <a:latin typeface="Verdana"/>
                <a:cs typeface="Verdana"/>
              </a:rPr>
              <a:t>or </a:t>
            </a:r>
            <a:r>
              <a:rPr sz="2650" dirty="0">
                <a:latin typeface="Verdana"/>
                <a:cs typeface="Verdana"/>
              </a:rPr>
              <a:t>functions</a:t>
            </a:r>
            <a:r>
              <a:rPr sz="2650" spc="-4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should</a:t>
            </a:r>
            <a:r>
              <a:rPr sz="2650" spc="-2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have</a:t>
            </a:r>
            <a:r>
              <a:rPr sz="2650" spc="-7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larger</a:t>
            </a:r>
            <a:r>
              <a:rPr sz="2650" spc="-7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in</a:t>
            </a:r>
            <a:r>
              <a:rPr sz="2650" spc="-70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size.</a:t>
            </a:r>
            <a:endParaRPr sz="2650">
              <a:latin typeface="Verdana"/>
              <a:cs typeface="Verdana"/>
            </a:endParaRPr>
          </a:p>
          <a:p>
            <a:pPr marL="528955" marR="5080" indent="-516890" algn="just">
              <a:lnSpc>
                <a:spcPts val="3170"/>
              </a:lnSpc>
              <a:spcBef>
                <a:spcPts val="64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FP</a:t>
            </a:r>
            <a:r>
              <a:rPr sz="2650" spc="34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considers</a:t>
            </a:r>
            <a:r>
              <a:rPr sz="2650" spc="340" dirty="0"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five</a:t>
            </a:r>
            <a:r>
              <a:rPr sz="2650" spc="36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different</a:t>
            </a:r>
            <a:r>
              <a:rPr sz="2650" spc="32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characteristics</a:t>
            </a:r>
            <a:r>
              <a:rPr sz="2650" spc="34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of</a:t>
            </a:r>
            <a:r>
              <a:rPr sz="2650" spc="345" dirty="0">
                <a:latin typeface="Verdana"/>
                <a:cs typeface="Verdana"/>
              </a:rPr>
              <a:t> </a:t>
            </a:r>
            <a:r>
              <a:rPr sz="2650" spc="-25" dirty="0">
                <a:latin typeface="Verdana"/>
                <a:cs typeface="Verdana"/>
              </a:rPr>
              <a:t>the </a:t>
            </a:r>
            <a:r>
              <a:rPr sz="2650" dirty="0">
                <a:latin typeface="Verdana"/>
                <a:cs typeface="Verdana"/>
              </a:rPr>
              <a:t>product</a:t>
            </a:r>
            <a:r>
              <a:rPr sz="2650" spc="8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to</a:t>
            </a:r>
            <a:r>
              <a:rPr sz="2650" spc="8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calculate</a:t>
            </a:r>
            <a:r>
              <a:rPr sz="2650" spc="6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the</a:t>
            </a:r>
            <a:r>
              <a:rPr sz="2650" spc="8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size.</a:t>
            </a:r>
            <a:r>
              <a:rPr sz="2650" spc="8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The</a:t>
            </a:r>
            <a:r>
              <a:rPr sz="2650" spc="8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function</a:t>
            </a:r>
            <a:r>
              <a:rPr sz="2650" spc="9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point </a:t>
            </a:r>
            <a:r>
              <a:rPr sz="2650" dirty="0">
                <a:latin typeface="Verdana"/>
                <a:cs typeface="Verdana"/>
              </a:rPr>
              <a:t>(FP)</a:t>
            </a:r>
            <a:r>
              <a:rPr sz="2650" spc="54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of</a:t>
            </a:r>
            <a:r>
              <a:rPr sz="2650" spc="56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given</a:t>
            </a:r>
            <a:r>
              <a:rPr sz="2650" spc="56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software</a:t>
            </a:r>
            <a:r>
              <a:rPr sz="2650" spc="55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is</a:t>
            </a:r>
            <a:r>
              <a:rPr sz="2650" spc="5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the</a:t>
            </a:r>
            <a:r>
              <a:rPr sz="2650" spc="55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weighted</a:t>
            </a:r>
            <a:r>
              <a:rPr sz="2650" spc="55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sum</a:t>
            </a:r>
            <a:r>
              <a:rPr sz="2650" spc="560" dirty="0">
                <a:latin typeface="Verdana"/>
                <a:cs typeface="Verdana"/>
              </a:rPr>
              <a:t> </a:t>
            </a:r>
            <a:r>
              <a:rPr sz="2650" spc="-25" dirty="0">
                <a:latin typeface="Verdana"/>
                <a:cs typeface="Verdana"/>
              </a:rPr>
              <a:t>of </a:t>
            </a:r>
            <a:r>
              <a:rPr sz="2650" dirty="0">
                <a:latin typeface="Verdana"/>
                <a:cs typeface="Verdana"/>
              </a:rPr>
              <a:t>these</a:t>
            </a:r>
            <a:r>
              <a:rPr sz="2650" spc="1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five</a:t>
            </a:r>
            <a:r>
              <a:rPr sz="2650" spc="2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items,</a:t>
            </a:r>
            <a:r>
              <a:rPr sz="2650" spc="1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and</a:t>
            </a:r>
            <a:r>
              <a:rPr sz="2650" spc="3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it</a:t>
            </a:r>
            <a:r>
              <a:rPr sz="2650" spc="1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will</a:t>
            </a:r>
            <a:r>
              <a:rPr sz="2650" spc="1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give</a:t>
            </a:r>
            <a:r>
              <a:rPr sz="2650" spc="25" dirty="0">
                <a:latin typeface="Verdana"/>
                <a:cs typeface="Verdana"/>
              </a:rPr>
              <a:t>  </a:t>
            </a:r>
            <a:r>
              <a:rPr sz="2650" spc="-10" dirty="0">
                <a:latin typeface="Verdana"/>
                <a:cs typeface="Verdana"/>
              </a:rPr>
              <a:t>Unadjusted </a:t>
            </a:r>
            <a:r>
              <a:rPr sz="2650" dirty="0">
                <a:latin typeface="Verdana"/>
                <a:cs typeface="Verdana"/>
              </a:rPr>
              <a:t>Function</a:t>
            </a:r>
            <a:r>
              <a:rPr sz="2650" spc="-7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Point</a:t>
            </a:r>
            <a:r>
              <a:rPr sz="2650" spc="-7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(UFP).</a:t>
            </a:r>
            <a:endParaRPr sz="2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7572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0"/>
              </a:spcBef>
            </a:pPr>
            <a:r>
              <a:rPr sz="3950" dirty="0"/>
              <a:t>Function</a:t>
            </a:r>
            <a:r>
              <a:rPr sz="3950" spc="-70" dirty="0"/>
              <a:t> </a:t>
            </a:r>
            <a:r>
              <a:rPr sz="3950" dirty="0"/>
              <a:t>Point</a:t>
            </a:r>
            <a:r>
              <a:rPr sz="3950" spc="-30" dirty="0"/>
              <a:t> </a:t>
            </a:r>
            <a:r>
              <a:rPr sz="3950" dirty="0"/>
              <a:t>Metric</a:t>
            </a:r>
            <a:r>
              <a:rPr sz="3950" spc="-60" dirty="0"/>
              <a:t> </a:t>
            </a:r>
            <a:r>
              <a:rPr sz="3950" spc="-20" dirty="0"/>
              <a:t>(FP)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2710051" y="2076745"/>
            <a:ext cx="1904364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10" dirty="0">
                <a:latin typeface="Verdana"/>
                <a:cs typeface="Verdana"/>
              </a:rPr>
              <a:t>unadjusted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6372" y="2076745"/>
            <a:ext cx="451866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729105" algn="l"/>
                <a:tab pos="2936240" algn="l"/>
                <a:tab pos="4236720" algn="l"/>
              </a:tabLst>
            </a:pPr>
            <a:r>
              <a:rPr sz="2650" spc="-10" dirty="0">
                <a:latin typeface="Verdana"/>
                <a:cs typeface="Verdana"/>
              </a:rPr>
              <a:t>function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0" dirty="0">
                <a:latin typeface="Verdana"/>
                <a:cs typeface="Verdana"/>
              </a:rPr>
              <a:t>point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(UFP)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is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18" y="2076745"/>
            <a:ext cx="2334260" cy="83058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28955" marR="5080" indent="-516890">
              <a:lnSpc>
                <a:spcPts val="3170"/>
              </a:lnSpc>
              <a:spcBef>
                <a:spcPts val="19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1732914" algn="l"/>
              </a:tabLst>
            </a:pPr>
            <a:r>
              <a:rPr sz="2650" spc="-20" dirty="0">
                <a:latin typeface="Verdana"/>
                <a:cs typeface="Verdana"/>
              </a:rPr>
              <a:t>Once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the </a:t>
            </a:r>
            <a:r>
              <a:rPr sz="2650" spc="-10" dirty="0">
                <a:latin typeface="Verdana"/>
                <a:cs typeface="Verdana"/>
              </a:rPr>
              <a:t>computed,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50285" y="2478983"/>
            <a:ext cx="671703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914400" algn="l"/>
                <a:tab pos="3050540" algn="l"/>
                <a:tab pos="5514340" algn="l"/>
              </a:tabLst>
            </a:pPr>
            <a:r>
              <a:rPr sz="2650" spc="-25" dirty="0">
                <a:latin typeface="Verdana"/>
                <a:cs typeface="Verdana"/>
              </a:rPr>
              <a:t>the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b="1" spc="-10" dirty="0">
                <a:solidFill>
                  <a:srgbClr val="BF0000"/>
                </a:solidFill>
                <a:latin typeface="Verdana"/>
                <a:cs typeface="Verdana"/>
              </a:rPr>
              <a:t>Technical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2650" b="1" spc="-10" dirty="0">
                <a:solidFill>
                  <a:srgbClr val="BF0000"/>
                </a:solidFill>
                <a:latin typeface="Verdana"/>
                <a:cs typeface="Verdana"/>
              </a:rPr>
              <a:t>Complexity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2650" b="1" spc="-10" dirty="0">
                <a:solidFill>
                  <a:srgbClr val="BF0000"/>
                </a:solidFill>
                <a:latin typeface="Verdana"/>
                <a:cs typeface="Verdana"/>
              </a:rPr>
              <a:t>Factor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818" y="2797499"/>
            <a:ext cx="9378315" cy="4065904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528955" algn="just">
              <a:lnSpc>
                <a:spcPct val="100000"/>
              </a:lnSpc>
              <a:spcBef>
                <a:spcPts val="750"/>
              </a:spcBef>
            </a:pP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(TCF)</a:t>
            </a:r>
            <a:r>
              <a:rPr sz="2650" b="1" spc="-8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is</a:t>
            </a:r>
            <a:r>
              <a:rPr sz="2650" spc="-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computed</a:t>
            </a:r>
            <a:r>
              <a:rPr sz="2650" spc="-70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next.</a:t>
            </a:r>
            <a:endParaRPr sz="2650">
              <a:latin typeface="Verdana"/>
              <a:cs typeface="Verdana"/>
            </a:endParaRPr>
          </a:p>
          <a:p>
            <a:pPr marL="528955" marR="5080" indent="-516890" algn="just">
              <a:lnSpc>
                <a:spcPts val="3170"/>
              </a:lnSpc>
              <a:spcBef>
                <a:spcPts val="76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TCF</a:t>
            </a:r>
            <a:r>
              <a:rPr sz="2650" spc="-3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refines</a:t>
            </a:r>
            <a:r>
              <a:rPr sz="2650" spc="-1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the</a:t>
            </a:r>
            <a:r>
              <a:rPr sz="2650" spc="-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UFP</a:t>
            </a:r>
            <a:r>
              <a:rPr sz="2650" spc="-2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by</a:t>
            </a:r>
            <a:r>
              <a:rPr sz="2650" spc="-1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considering 14</a:t>
            </a:r>
            <a:r>
              <a:rPr sz="2650" spc="2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factors</a:t>
            </a:r>
            <a:r>
              <a:rPr sz="2650" spc="-20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which </a:t>
            </a:r>
            <a:r>
              <a:rPr sz="2650" dirty="0">
                <a:latin typeface="Verdana"/>
                <a:cs typeface="Verdana"/>
              </a:rPr>
              <a:t>assigns</a:t>
            </a:r>
            <a:r>
              <a:rPr sz="2650" spc="-7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0</a:t>
            </a:r>
            <a:r>
              <a:rPr sz="2650" spc="-8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(no</a:t>
            </a:r>
            <a:r>
              <a:rPr sz="2650" spc="-6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influence)</a:t>
            </a:r>
            <a:r>
              <a:rPr sz="2650" spc="-7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to</a:t>
            </a:r>
            <a:r>
              <a:rPr sz="2650" spc="-7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5</a:t>
            </a:r>
            <a:r>
              <a:rPr sz="2650" spc="-7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(strong</a:t>
            </a:r>
            <a:r>
              <a:rPr sz="2650" spc="-70" dirty="0">
                <a:latin typeface="Verdana"/>
                <a:cs typeface="Verdana"/>
              </a:rPr>
              <a:t>  </a:t>
            </a:r>
            <a:r>
              <a:rPr sz="2650" spc="-10" dirty="0">
                <a:latin typeface="Verdana"/>
                <a:cs typeface="Verdana"/>
              </a:rPr>
              <a:t>influence). </a:t>
            </a:r>
            <a:r>
              <a:rPr sz="2650" dirty="0">
                <a:latin typeface="Verdana"/>
                <a:cs typeface="Verdana"/>
              </a:rPr>
              <a:t>These</a:t>
            </a:r>
            <a:r>
              <a:rPr sz="2650" spc="36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numbers</a:t>
            </a:r>
            <a:r>
              <a:rPr sz="2650" spc="38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are</a:t>
            </a:r>
            <a:r>
              <a:rPr sz="2650" spc="37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summed</a:t>
            </a:r>
            <a:r>
              <a:rPr sz="2650" spc="36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and</a:t>
            </a:r>
            <a:r>
              <a:rPr sz="2650" spc="37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yielding</a:t>
            </a:r>
            <a:r>
              <a:rPr sz="2650" spc="375" dirty="0">
                <a:latin typeface="Verdana"/>
                <a:cs typeface="Verdana"/>
              </a:rPr>
              <a:t>  </a:t>
            </a:r>
            <a:r>
              <a:rPr sz="2650" spc="-25" dirty="0">
                <a:latin typeface="Verdana"/>
                <a:cs typeface="Verdana"/>
              </a:rPr>
              <a:t>DI </a:t>
            </a:r>
            <a:r>
              <a:rPr sz="2650" dirty="0">
                <a:latin typeface="Verdana"/>
                <a:cs typeface="Verdana"/>
              </a:rPr>
              <a:t>(Degree</a:t>
            </a:r>
            <a:r>
              <a:rPr sz="2650" spc="-8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of</a:t>
            </a:r>
            <a:r>
              <a:rPr sz="2650" spc="-5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Influence).</a:t>
            </a:r>
            <a:endParaRPr sz="2650">
              <a:latin typeface="Verdana"/>
              <a:cs typeface="Verdana"/>
            </a:endParaRPr>
          </a:p>
          <a:p>
            <a:pPr marL="528955" indent="-516255" algn="just">
              <a:lnSpc>
                <a:spcPct val="100000"/>
              </a:lnSpc>
              <a:spcBef>
                <a:spcPts val="54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Now</a:t>
            </a:r>
            <a:r>
              <a:rPr sz="2650" spc="-6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TCF</a:t>
            </a:r>
            <a:r>
              <a:rPr sz="2650" spc="-8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is</a:t>
            </a:r>
            <a:r>
              <a:rPr sz="2650" spc="-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computed</a:t>
            </a:r>
            <a:r>
              <a:rPr sz="2650" spc="-45" dirty="0">
                <a:latin typeface="Verdana"/>
                <a:cs typeface="Verdana"/>
              </a:rPr>
              <a:t> </a:t>
            </a:r>
            <a:r>
              <a:rPr sz="2650" spc="-25" dirty="0">
                <a:latin typeface="Verdana"/>
                <a:cs typeface="Verdana"/>
              </a:rPr>
              <a:t>as</a:t>
            </a:r>
            <a:endParaRPr sz="2650">
              <a:latin typeface="Verdana"/>
              <a:cs typeface="Verdana"/>
            </a:endParaRPr>
          </a:p>
          <a:p>
            <a:pPr marL="2220595" algn="just">
              <a:lnSpc>
                <a:spcPct val="100000"/>
              </a:lnSpc>
              <a:spcBef>
                <a:spcPts val="650"/>
              </a:spcBef>
            </a:pP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TCF</a:t>
            </a:r>
            <a:r>
              <a:rPr sz="2650" b="1" spc="-3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=</a:t>
            </a:r>
            <a:r>
              <a:rPr sz="2650" b="1" spc="-5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(</a:t>
            </a:r>
            <a:r>
              <a:rPr sz="2650" b="1" spc="-4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0.65</a:t>
            </a:r>
            <a:r>
              <a:rPr sz="2650" b="1" spc="-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+</a:t>
            </a:r>
            <a:r>
              <a:rPr sz="2650" b="1" spc="-5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0.01</a:t>
            </a:r>
            <a:r>
              <a:rPr sz="2650" b="1" spc="-2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*</a:t>
            </a:r>
            <a:r>
              <a:rPr sz="2650" b="1" spc="-3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DI</a:t>
            </a:r>
            <a:r>
              <a:rPr sz="2650" b="1" spc="-4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spc="-50" dirty="0">
                <a:solidFill>
                  <a:srgbClr val="BF0000"/>
                </a:solidFill>
                <a:latin typeface="Verdana"/>
                <a:cs typeface="Verdana"/>
              </a:rPr>
              <a:t>)</a:t>
            </a:r>
            <a:endParaRPr sz="2650">
              <a:latin typeface="Verdana"/>
              <a:cs typeface="Verdana"/>
            </a:endParaRPr>
          </a:p>
          <a:p>
            <a:pPr marL="528955" indent="-516255" algn="just">
              <a:lnSpc>
                <a:spcPts val="3175"/>
              </a:lnSpc>
              <a:spcBef>
                <a:spcPts val="64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As</a:t>
            </a:r>
            <a:r>
              <a:rPr sz="2650" spc="50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DI</a:t>
            </a:r>
            <a:r>
              <a:rPr sz="2650" spc="51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can</a:t>
            </a:r>
            <a:r>
              <a:rPr sz="2650" spc="50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vary</a:t>
            </a:r>
            <a:r>
              <a:rPr sz="2650" spc="53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from</a:t>
            </a:r>
            <a:r>
              <a:rPr sz="2650" spc="484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0</a:t>
            </a:r>
            <a:r>
              <a:rPr sz="2650" spc="50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to</a:t>
            </a:r>
            <a:r>
              <a:rPr sz="2650" spc="52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70,</a:t>
            </a:r>
            <a:r>
              <a:rPr sz="2650" spc="509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TCF</a:t>
            </a:r>
            <a:r>
              <a:rPr sz="2650" spc="47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can</a:t>
            </a:r>
            <a:r>
              <a:rPr sz="2650" spc="50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vary</a:t>
            </a:r>
            <a:r>
              <a:rPr sz="2650" spc="515" dirty="0">
                <a:latin typeface="Verdana"/>
                <a:cs typeface="Verdana"/>
              </a:rPr>
              <a:t> </a:t>
            </a:r>
            <a:r>
              <a:rPr sz="2650" spc="-20" dirty="0">
                <a:latin typeface="Verdana"/>
                <a:cs typeface="Verdana"/>
              </a:rPr>
              <a:t>from</a:t>
            </a:r>
            <a:endParaRPr sz="2650">
              <a:latin typeface="Verdana"/>
              <a:cs typeface="Verdana"/>
            </a:endParaRPr>
          </a:p>
          <a:p>
            <a:pPr marL="528955" algn="just">
              <a:lnSpc>
                <a:spcPts val="3175"/>
              </a:lnSpc>
            </a:pPr>
            <a:r>
              <a:rPr sz="2650" dirty="0">
                <a:latin typeface="Verdana"/>
                <a:cs typeface="Verdana"/>
              </a:rPr>
              <a:t>0.65</a:t>
            </a:r>
            <a:r>
              <a:rPr sz="2650" spc="-6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to</a:t>
            </a:r>
            <a:r>
              <a:rPr sz="2650" spc="-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1.35.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18" y="6921448"/>
            <a:ext cx="538099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9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2484120" algn="l"/>
              </a:tabLst>
            </a:pPr>
            <a:r>
              <a:rPr sz="2650" spc="-10" dirty="0">
                <a:latin typeface="Verdana"/>
                <a:cs typeface="Verdana"/>
              </a:rPr>
              <a:t>Finally: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FP</a:t>
            </a:r>
            <a:r>
              <a:rPr sz="2650" b="1" spc="-3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=</a:t>
            </a:r>
            <a:r>
              <a:rPr sz="2650" b="1" spc="-1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UFP</a:t>
            </a:r>
            <a:r>
              <a:rPr sz="2650" b="1" spc="-3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*</a:t>
            </a:r>
            <a:r>
              <a:rPr sz="2650" b="1" spc="-25" dirty="0">
                <a:solidFill>
                  <a:srgbClr val="BF0000"/>
                </a:solidFill>
                <a:latin typeface="Verdana"/>
                <a:cs typeface="Verdana"/>
              </a:rPr>
              <a:t> TCF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59659" y="7020596"/>
            <a:ext cx="2393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latin typeface="Verdana"/>
                <a:cs typeface="Verdana"/>
              </a:rPr>
              <a:t>15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4807" rIns="0" bIns="0" rtlCol="0">
            <a:spAutoFit/>
          </a:bodyPr>
          <a:lstStyle/>
          <a:p>
            <a:pPr marL="651510">
              <a:lnSpc>
                <a:spcPct val="100000"/>
              </a:lnSpc>
              <a:spcBef>
                <a:spcPts val="125"/>
              </a:spcBef>
            </a:pPr>
            <a:r>
              <a:rPr dirty="0"/>
              <a:t>Step</a:t>
            </a:r>
            <a:r>
              <a:rPr spc="10" dirty="0"/>
              <a:t> </a:t>
            </a:r>
            <a:r>
              <a:rPr spc="-50" dirty="0"/>
              <a:t>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06879"/>
            <a:ext cx="10058400" cy="479602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01039"/>
            <a:ext cx="10058400" cy="63703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8502" y="2241274"/>
            <a:ext cx="8761730" cy="396811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48309" marR="100330" indent="-436245">
              <a:lnSpc>
                <a:spcPts val="3170"/>
              </a:lnSpc>
              <a:spcBef>
                <a:spcPts val="204"/>
              </a:spcBef>
              <a:buClr>
                <a:srgbClr val="CC0000"/>
              </a:buClr>
              <a:buFont typeface="Times New Roman"/>
              <a:buChar char="□"/>
              <a:tabLst>
                <a:tab pos="448309" algn="l"/>
              </a:tabLst>
            </a:pPr>
            <a:r>
              <a:rPr sz="2650" i="1" dirty="0">
                <a:latin typeface="Verdana"/>
                <a:cs typeface="Verdana"/>
              </a:rPr>
              <a:t>number</a:t>
            </a:r>
            <a:r>
              <a:rPr sz="2650" i="1" spc="-30" dirty="0">
                <a:latin typeface="Verdana"/>
                <a:cs typeface="Verdana"/>
              </a:rPr>
              <a:t> </a:t>
            </a:r>
            <a:r>
              <a:rPr sz="2650" i="1" dirty="0">
                <a:latin typeface="Verdana"/>
                <a:cs typeface="Verdana"/>
              </a:rPr>
              <a:t>of</a:t>
            </a:r>
            <a:r>
              <a:rPr sz="2650" i="1" spc="-60" dirty="0">
                <a:latin typeface="Verdana"/>
                <a:cs typeface="Verdana"/>
              </a:rPr>
              <a:t> </a:t>
            </a:r>
            <a:r>
              <a:rPr sz="2650" i="1" dirty="0">
                <a:latin typeface="Verdana"/>
                <a:cs typeface="Verdana"/>
              </a:rPr>
              <a:t>user</a:t>
            </a:r>
            <a:r>
              <a:rPr sz="2650" i="1" spc="-50" dirty="0">
                <a:latin typeface="Verdana"/>
                <a:cs typeface="Verdana"/>
              </a:rPr>
              <a:t> </a:t>
            </a:r>
            <a:r>
              <a:rPr sz="2650" i="1" dirty="0">
                <a:latin typeface="Verdana"/>
                <a:cs typeface="Verdana"/>
              </a:rPr>
              <a:t>inputs</a:t>
            </a:r>
            <a:r>
              <a:rPr sz="2650" i="1" spc="-4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-</a:t>
            </a:r>
            <a:r>
              <a:rPr sz="2650" spc="-7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password,</a:t>
            </a:r>
            <a:r>
              <a:rPr sz="2650" spc="-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panic</a:t>
            </a:r>
            <a:r>
              <a:rPr sz="2650" spc="-60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button, </a:t>
            </a:r>
            <a:r>
              <a:rPr sz="2650" dirty="0">
                <a:latin typeface="Verdana"/>
                <a:cs typeface="Verdana"/>
              </a:rPr>
              <a:t>and</a:t>
            </a:r>
            <a:r>
              <a:rPr sz="2650" spc="-5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activate/deactivate</a:t>
            </a:r>
            <a:endParaRPr sz="2650">
              <a:latin typeface="Verdana"/>
              <a:cs typeface="Verdana"/>
            </a:endParaRPr>
          </a:p>
          <a:p>
            <a:pPr marL="448309" marR="295275" indent="-436245">
              <a:lnSpc>
                <a:spcPts val="3170"/>
              </a:lnSpc>
              <a:spcBef>
                <a:spcPts val="630"/>
              </a:spcBef>
              <a:buClr>
                <a:srgbClr val="CC0000"/>
              </a:buClr>
              <a:buFont typeface="Times New Roman"/>
              <a:buChar char="□"/>
              <a:tabLst>
                <a:tab pos="448309" algn="l"/>
              </a:tabLst>
            </a:pPr>
            <a:r>
              <a:rPr sz="2650" i="1" dirty="0">
                <a:latin typeface="Verdana"/>
                <a:cs typeface="Verdana"/>
              </a:rPr>
              <a:t>number</a:t>
            </a:r>
            <a:r>
              <a:rPr sz="2650" i="1" spc="-25" dirty="0">
                <a:latin typeface="Verdana"/>
                <a:cs typeface="Verdana"/>
              </a:rPr>
              <a:t> </a:t>
            </a:r>
            <a:r>
              <a:rPr sz="2650" i="1" dirty="0">
                <a:latin typeface="Verdana"/>
                <a:cs typeface="Verdana"/>
              </a:rPr>
              <a:t>of</a:t>
            </a:r>
            <a:r>
              <a:rPr sz="2650" i="1" spc="-60" dirty="0">
                <a:latin typeface="Verdana"/>
                <a:cs typeface="Verdana"/>
              </a:rPr>
              <a:t> </a:t>
            </a:r>
            <a:r>
              <a:rPr sz="2650" i="1" dirty="0">
                <a:latin typeface="Verdana"/>
                <a:cs typeface="Verdana"/>
              </a:rPr>
              <a:t>user</a:t>
            </a:r>
            <a:r>
              <a:rPr sz="2650" i="1" spc="-45" dirty="0">
                <a:latin typeface="Verdana"/>
                <a:cs typeface="Verdana"/>
              </a:rPr>
              <a:t> </a:t>
            </a:r>
            <a:r>
              <a:rPr sz="2650" i="1" dirty="0">
                <a:latin typeface="Verdana"/>
                <a:cs typeface="Verdana"/>
              </a:rPr>
              <a:t>outputs</a:t>
            </a:r>
            <a:r>
              <a:rPr sz="2650" i="1" spc="-5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-</a:t>
            </a:r>
            <a:r>
              <a:rPr sz="2650" spc="-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messages</a:t>
            </a:r>
            <a:r>
              <a:rPr sz="2650" spc="-8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and</a:t>
            </a:r>
            <a:r>
              <a:rPr sz="2650" spc="-90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sensor status</a:t>
            </a:r>
            <a:endParaRPr sz="2650">
              <a:latin typeface="Verdana"/>
              <a:cs typeface="Verdana"/>
            </a:endParaRPr>
          </a:p>
          <a:p>
            <a:pPr marL="448309" marR="956944" indent="-436245">
              <a:lnSpc>
                <a:spcPts val="3170"/>
              </a:lnSpc>
              <a:spcBef>
                <a:spcPts val="630"/>
              </a:spcBef>
              <a:buClr>
                <a:srgbClr val="CC0000"/>
              </a:buClr>
              <a:buFont typeface="Times New Roman"/>
              <a:buChar char="□"/>
              <a:tabLst>
                <a:tab pos="448309" algn="l"/>
              </a:tabLst>
            </a:pPr>
            <a:r>
              <a:rPr sz="2650" i="1" dirty="0">
                <a:latin typeface="Verdana"/>
                <a:cs typeface="Verdana"/>
              </a:rPr>
              <a:t>number</a:t>
            </a:r>
            <a:r>
              <a:rPr sz="2650" i="1" spc="-35" dirty="0">
                <a:latin typeface="Verdana"/>
                <a:cs typeface="Verdana"/>
              </a:rPr>
              <a:t> </a:t>
            </a:r>
            <a:r>
              <a:rPr sz="2650" i="1" dirty="0">
                <a:latin typeface="Verdana"/>
                <a:cs typeface="Verdana"/>
              </a:rPr>
              <a:t>of</a:t>
            </a:r>
            <a:r>
              <a:rPr sz="2650" i="1" spc="-65" dirty="0">
                <a:latin typeface="Verdana"/>
                <a:cs typeface="Verdana"/>
              </a:rPr>
              <a:t> </a:t>
            </a:r>
            <a:r>
              <a:rPr sz="2650" i="1" dirty="0">
                <a:latin typeface="Verdana"/>
                <a:cs typeface="Verdana"/>
              </a:rPr>
              <a:t>user</a:t>
            </a:r>
            <a:r>
              <a:rPr sz="2650" i="1" spc="-50" dirty="0">
                <a:latin typeface="Verdana"/>
                <a:cs typeface="Verdana"/>
              </a:rPr>
              <a:t> </a:t>
            </a:r>
            <a:r>
              <a:rPr sz="2650" i="1" dirty="0">
                <a:latin typeface="Verdana"/>
                <a:cs typeface="Verdana"/>
              </a:rPr>
              <a:t>inquiries</a:t>
            </a:r>
            <a:r>
              <a:rPr sz="2650" i="1" spc="-3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-</a:t>
            </a:r>
            <a:r>
              <a:rPr sz="2650" spc="-7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zone</a:t>
            </a:r>
            <a:r>
              <a:rPr sz="2650" spc="-7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inquiry</a:t>
            </a:r>
            <a:r>
              <a:rPr sz="2650" spc="-40" dirty="0">
                <a:latin typeface="Verdana"/>
                <a:cs typeface="Verdana"/>
              </a:rPr>
              <a:t> </a:t>
            </a:r>
            <a:r>
              <a:rPr sz="2650" spc="-25" dirty="0">
                <a:latin typeface="Verdana"/>
                <a:cs typeface="Verdana"/>
              </a:rPr>
              <a:t>and </a:t>
            </a:r>
            <a:r>
              <a:rPr sz="2650" dirty="0">
                <a:latin typeface="Verdana"/>
                <a:cs typeface="Verdana"/>
              </a:rPr>
              <a:t>sensor</a:t>
            </a:r>
            <a:r>
              <a:rPr sz="2650" spc="-5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inquiry</a:t>
            </a:r>
            <a:endParaRPr sz="2650">
              <a:latin typeface="Verdana"/>
              <a:cs typeface="Verdana"/>
            </a:endParaRPr>
          </a:p>
          <a:p>
            <a:pPr marL="448309" indent="-435609">
              <a:lnSpc>
                <a:spcPct val="100000"/>
              </a:lnSpc>
              <a:spcBef>
                <a:spcPts val="520"/>
              </a:spcBef>
              <a:buClr>
                <a:srgbClr val="CC0000"/>
              </a:buClr>
              <a:buFont typeface="Times New Roman"/>
              <a:buChar char="□"/>
              <a:tabLst>
                <a:tab pos="448309" algn="l"/>
              </a:tabLst>
            </a:pPr>
            <a:r>
              <a:rPr sz="2650" i="1" dirty="0">
                <a:latin typeface="Verdana"/>
                <a:cs typeface="Verdana"/>
              </a:rPr>
              <a:t>number</a:t>
            </a:r>
            <a:r>
              <a:rPr sz="2650" i="1" spc="-35" dirty="0">
                <a:latin typeface="Verdana"/>
                <a:cs typeface="Verdana"/>
              </a:rPr>
              <a:t> </a:t>
            </a:r>
            <a:r>
              <a:rPr sz="2650" i="1" dirty="0">
                <a:latin typeface="Verdana"/>
                <a:cs typeface="Verdana"/>
              </a:rPr>
              <a:t>of</a:t>
            </a:r>
            <a:r>
              <a:rPr sz="2650" i="1" spc="-70" dirty="0">
                <a:latin typeface="Verdana"/>
                <a:cs typeface="Verdana"/>
              </a:rPr>
              <a:t> </a:t>
            </a:r>
            <a:r>
              <a:rPr sz="2650" i="1" dirty="0">
                <a:latin typeface="Verdana"/>
                <a:cs typeface="Verdana"/>
              </a:rPr>
              <a:t>files</a:t>
            </a:r>
            <a:r>
              <a:rPr sz="2650" i="1" spc="-5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-</a:t>
            </a:r>
            <a:r>
              <a:rPr sz="2650" spc="-7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system</a:t>
            </a:r>
            <a:r>
              <a:rPr sz="2650" spc="-9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configuration</a:t>
            </a:r>
            <a:r>
              <a:rPr sz="2650" spc="-50" dirty="0">
                <a:latin typeface="Verdana"/>
                <a:cs typeface="Verdana"/>
              </a:rPr>
              <a:t> </a:t>
            </a:r>
            <a:r>
              <a:rPr sz="2650" spc="-20" dirty="0">
                <a:latin typeface="Verdana"/>
                <a:cs typeface="Verdana"/>
              </a:rPr>
              <a:t>file</a:t>
            </a:r>
            <a:endParaRPr sz="2650">
              <a:latin typeface="Verdana"/>
              <a:cs typeface="Verdana"/>
            </a:endParaRPr>
          </a:p>
          <a:p>
            <a:pPr marL="448309" marR="5080" indent="-436245">
              <a:lnSpc>
                <a:spcPts val="3170"/>
              </a:lnSpc>
              <a:spcBef>
                <a:spcPts val="720"/>
              </a:spcBef>
              <a:buClr>
                <a:srgbClr val="CC0000"/>
              </a:buClr>
              <a:buFont typeface="Times New Roman"/>
              <a:buChar char="□"/>
              <a:tabLst>
                <a:tab pos="448309" algn="l"/>
              </a:tabLst>
            </a:pPr>
            <a:r>
              <a:rPr sz="2650" i="1" dirty="0">
                <a:latin typeface="Verdana"/>
                <a:cs typeface="Verdana"/>
              </a:rPr>
              <a:t>number</a:t>
            </a:r>
            <a:r>
              <a:rPr sz="2650" i="1" spc="-30" dirty="0">
                <a:latin typeface="Verdana"/>
                <a:cs typeface="Verdana"/>
              </a:rPr>
              <a:t> </a:t>
            </a:r>
            <a:r>
              <a:rPr sz="2650" i="1" dirty="0">
                <a:latin typeface="Verdana"/>
                <a:cs typeface="Verdana"/>
              </a:rPr>
              <a:t>of</a:t>
            </a:r>
            <a:r>
              <a:rPr sz="2650" i="1" spc="-65" dirty="0">
                <a:latin typeface="Verdana"/>
                <a:cs typeface="Verdana"/>
              </a:rPr>
              <a:t> </a:t>
            </a:r>
            <a:r>
              <a:rPr sz="2650" i="1" dirty="0">
                <a:latin typeface="Verdana"/>
                <a:cs typeface="Verdana"/>
              </a:rPr>
              <a:t>external</a:t>
            </a:r>
            <a:r>
              <a:rPr sz="2650" i="1" spc="-70" dirty="0">
                <a:latin typeface="Verdana"/>
                <a:cs typeface="Verdana"/>
              </a:rPr>
              <a:t> </a:t>
            </a:r>
            <a:r>
              <a:rPr sz="2650" i="1" dirty="0">
                <a:latin typeface="Verdana"/>
                <a:cs typeface="Verdana"/>
              </a:rPr>
              <a:t>interfaces</a:t>
            </a:r>
            <a:r>
              <a:rPr sz="2650" i="1" spc="-6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-</a:t>
            </a:r>
            <a:r>
              <a:rPr sz="2650" spc="-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test</a:t>
            </a:r>
            <a:r>
              <a:rPr sz="2650" spc="-7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sensor,</a:t>
            </a:r>
            <a:r>
              <a:rPr sz="2650" spc="-70" dirty="0">
                <a:latin typeface="Verdana"/>
                <a:cs typeface="Verdana"/>
              </a:rPr>
              <a:t> </a:t>
            </a:r>
            <a:r>
              <a:rPr sz="2650" spc="-20" dirty="0">
                <a:latin typeface="Verdana"/>
                <a:cs typeface="Verdana"/>
              </a:rPr>
              <a:t>zone </a:t>
            </a:r>
            <a:r>
              <a:rPr sz="2650" dirty="0">
                <a:latin typeface="Verdana"/>
                <a:cs typeface="Verdana"/>
              </a:rPr>
              <a:t>setting,</a:t>
            </a:r>
            <a:r>
              <a:rPr sz="2650" spc="-80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activate/deactivate,</a:t>
            </a:r>
            <a:r>
              <a:rPr sz="2650" spc="-7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and</a:t>
            </a:r>
            <a:r>
              <a:rPr sz="2650" spc="-7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alarm</a:t>
            </a:r>
            <a:r>
              <a:rPr sz="2650" spc="-70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alert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" y="6833616"/>
            <a:ext cx="10003536" cy="4937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3472" y="5922264"/>
            <a:ext cx="5873496" cy="3596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97423" y="2785872"/>
            <a:ext cx="609600" cy="301142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29728" y="5291328"/>
            <a:ext cx="609600" cy="3383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17535" y="4645152"/>
            <a:ext cx="664464" cy="3657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17535" y="3992879"/>
            <a:ext cx="664464" cy="3657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29728" y="2801111"/>
            <a:ext cx="374903" cy="11125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864" y="1310639"/>
            <a:ext cx="554736" cy="4053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10055" y="1328927"/>
            <a:ext cx="731519" cy="38709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76272" y="1328927"/>
            <a:ext cx="283463" cy="37490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18816" y="1310639"/>
            <a:ext cx="804671" cy="417576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780287" y="1580388"/>
            <a:ext cx="241300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15240">
            <a:solidFill>
              <a:srgbClr val="5B5B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0287" y="1458467"/>
            <a:ext cx="241300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15240">
            <a:solidFill>
              <a:srgbClr val="5B5B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956560" y="2828544"/>
            <a:ext cx="664463" cy="37795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56560" y="3425952"/>
            <a:ext cx="664463" cy="37795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956560" y="4029455"/>
            <a:ext cx="664463" cy="377951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2956560" y="4681728"/>
            <a:ext cx="664845" cy="378460"/>
            <a:chOff x="2956560" y="4681728"/>
            <a:chExt cx="664845" cy="378460"/>
          </a:xfrm>
        </p:grpSpPr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56560" y="4681728"/>
              <a:ext cx="664463" cy="37795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6560" y="4681728"/>
              <a:ext cx="664463" cy="377951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2956560" y="5321808"/>
            <a:ext cx="664845" cy="378460"/>
            <a:chOff x="2956560" y="5321808"/>
            <a:chExt cx="664845" cy="378460"/>
          </a:xfrm>
        </p:grpSpPr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56560" y="5321808"/>
              <a:ext cx="664463" cy="3779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56560" y="5321808"/>
              <a:ext cx="664463" cy="377951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01752" y="2971800"/>
            <a:ext cx="7080504" cy="30175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83463" y="4821935"/>
            <a:ext cx="2090927" cy="313943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003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570" dirty="0">
                <a:latin typeface="Arial MT"/>
                <a:cs typeface="Arial MT"/>
              </a:rPr>
              <a:t>Step</a:t>
            </a:r>
            <a:r>
              <a:rPr sz="2750" spc="-15" dirty="0">
                <a:latin typeface="Arial MT"/>
                <a:cs typeface="Arial MT"/>
              </a:rPr>
              <a:t> </a:t>
            </a:r>
            <a:r>
              <a:rPr sz="2750" spc="-130" dirty="0">
                <a:latin typeface="Arial MT"/>
                <a:cs typeface="Arial MT"/>
              </a:rPr>
              <a:t>\:</a:t>
            </a:r>
            <a:r>
              <a:rPr sz="2750" spc="-434" dirty="0">
                <a:latin typeface="Arial MT"/>
                <a:cs typeface="Arial MT"/>
              </a:rPr>
              <a:t> </a:t>
            </a:r>
            <a:r>
              <a:rPr sz="2750" spc="-455" dirty="0">
                <a:latin typeface="Arial MT"/>
                <a:cs typeface="Arial MT"/>
              </a:rPr>
              <a:t>¢alculzting</a:t>
            </a:r>
            <a:r>
              <a:rPr sz="2750" spc="-15" dirty="0">
                <a:latin typeface="Arial MT"/>
                <a:cs typeface="Arial MT"/>
              </a:rPr>
              <a:t> </a:t>
            </a:r>
            <a:r>
              <a:rPr sz="2750" spc="-785" dirty="0">
                <a:latin typeface="Arial MT"/>
                <a:cs typeface="Arial MT"/>
              </a:rPr>
              <a:t>UFP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11873" y="1900452"/>
            <a:ext cx="1529715" cy="79502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2200" spc="-190" dirty="0">
                <a:solidFill>
                  <a:srgbClr val="9C2854"/>
                </a:solidFill>
                <a:latin typeface="Times New Roman"/>
                <a:cs typeface="Times New Roman"/>
              </a:rPr>
              <a:t>\¥ciyllting</a:t>
            </a:r>
            <a:r>
              <a:rPr sz="2200" spc="70" dirty="0">
                <a:solidFill>
                  <a:srgbClr val="9C2854"/>
                </a:solidFill>
                <a:latin typeface="Times New Roman"/>
                <a:cs typeface="Times New Roman"/>
              </a:rPr>
              <a:t> </a:t>
            </a:r>
            <a:r>
              <a:rPr sz="2200" spc="-204" dirty="0">
                <a:solidFill>
                  <a:srgbClr val="9E2F54"/>
                </a:solidFill>
                <a:latin typeface="Times New Roman"/>
                <a:cs typeface="Times New Roman"/>
              </a:rPr>
              <a:t>I"artor</a:t>
            </a:r>
            <a:endParaRPr sz="2200">
              <a:latin typeface="Times New Roman"/>
              <a:cs typeface="Times New Roman"/>
            </a:endParaRPr>
          </a:p>
          <a:p>
            <a:pPr marL="71120" algn="ctr">
              <a:lnSpc>
                <a:spcPct val="100000"/>
              </a:lnSpc>
              <a:spcBef>
                <a:spcPts val="459"/>
              </a:spcBef>
            </a:pPr>
            <a:r>
              <a:rPr sz="2050" spc="-110" dirty="0">
                <a:solidFill>
                  <a:srgbClr val="A3496D"/>
                </a:solidFill>
                <a:latin typeface="Times New Roman"/>
                <a:cs typeface="Times New Roman"/>
              </a:rPr>
              <a:t>A›'cr1gc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4242" y="2357373"/>
            <a:ext cx="2140585" cy="337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220" dirty="0">
                <a:solidFill>
                  <a:srgbClr val="A53660"/>
                </a:solidFill>
                <a:latin typeface="Times New Roman"/>
                <a:cs typeface="Times New Roman"/>
              </a:rPr>
              <a:t>l?Ica.xurcmcnt</a:t>
            </a:r>
            <a:r>
              <a:rPr sz="2050" spc="-20" dirty="0">
                <a:solidFill>
                  <a:srgbClr val="A53660"/>
                </a:solidFill>
                <a:latin typeface="Times New Roman"/>
                <a:cs typeface="Times New Roman"/>
              </a:rPr>
              <a:t> </a:t>
            </a:r>
            <a:r>
              <a:rPr sz="2050" spc="-120" dirty="0">
                <a:solidFill>
                  <a:srgbClr val="973157"/>
                </a:solidFill>
                <a:latin typeface="Times New Roman"/>
                <a:cs typeface="Times New Roman"/>
              </a:rPr>
              <a:t>l'zramctcr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61247" y="2357373"/>
            <a:ext cx="647065" cy="337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195" dirty="0">
                <a:solidFill>
                  <a:srgbClr val="933454"/>
                </a:solidFill>
                <a:latin typeface="Times New Roman"/>
                <a:cs typeface="Times New Roman"/>
              </a:rPr>
              <a:t>finunt,x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74257" y="2357373"/>
            <a:ext cx="389255" cy="337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275" dirty="0">
                <a:solidFill>
                  <a:srgbClr val="903452"/>
                </a:solidFill>
                <a:latin typeface="Times New Roman"/>
                <a:cs typeface="Times New Roman"/>
              </a:rPr>
              <a:t>Ln\v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12679" y="2357373"/>
            <a:ext cx="456565" cy="337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145" dirty="0">
                <a:solidFill>
                  <a:srgbClr val="B8B8B8"/>
                </a:solidFill>
                <a:latin typeface="Times New Roman"/>
                <a:cs typeface="Times New Roman"/>
              </a:rPr>
              <a:t>I'ligh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3633" y="3418078"/>
            <a:ext cx="2006600" cy="104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spc="-495" dirty="0">
                <a:solidFill>
                  <a:srgbClr val="0F0F0F"/>
                </a:solidFill>
                <a:latin typeface="Courier New"/>
                <a:cs typeface="Courier New"/>
              </a:rPr>
              <a:t>Li‹r*f0‹pn(E0)</a:t>
            </a:r>
            <a:endParaRPr sz="265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  <a:spcBef>
                <a:spcPts val="2360"/>
              </a:spcBef>
            </a:pPr>
            <a:r>
              <a:rPr sz="2050" spc="-155" dirty="0">
                <a:solidFill>
                  <a:srgbClr val="2A2A2A"/>
                </a:solidFill>
                <a:latin typeface="Times New Roman"/>
                <a:cs typeface="Times New Roman"/>
              </a:rPr>
              <a:t>ExtcrnJ</a:t>
            </a:r>
            <a:r>
              <a:rPr sz="2050" spc="4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2050" spc="-160" dirty="0">
                <a:solidFill>
                  <a:srgbClr val="2A2A2A"/>
                </a:solidFill>
                <a:latin typeface="Times New Roman"/>
                <a:cs typeface="Times New Roman"/>
              </a:rPr>
              <a:t>Enquired(E@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5058" y="5389117"/>
            <a:ext cx="242379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155" dirty="0">
                <a:solidFill>
                  <a:srgbClr val="1C1C1C"/>
                </a:solidFill>
                <a:latin typeface="Times New Roman"/>
                <a:cs typeface="Times New Roman"/>
              </a:rPr>
              <a:t>&amp;RrnJ</a:t>
            </a:r>
            <a:r>
              <a:rPr sz="2250" spc="15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2250" spc="-265" dirty="0">
                <a:solidFill>
                  <a:srgbClr val="181818"/>
                </a:solidFill>
                <a:latin typeface="Times New Roman"/>
                <a:cs typeface="Times New Roman"/>
              </a:rPr>
              <a:t>fntcrfarc</a:t>
            </a:r>
            <a:r>
              <a:rPr sz="2250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2250" spc="-210" dirty="0">
                <a:solidFill>
                  <a:srgbClr val="181818"/>
                </a:solidFill>
                <a:latin typeface="Times New Roman"/>
                <a:cs typeface="Times New Roman"/>
              </a:rPr>
              <a:t>5i!cs(EIF)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09373" y="3239774"/>
            <a:ext cx="626745" cy="117729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  <a:tabLst>
                <a:tab pos="502284" algn="l"/>
              </a:tabLst>
            </a:pPr>
            <a:r>
              <a:rPr sz="2300" spc="-330" dirty="0">
                <a:solidFill>
                  <a:srgbClr val="2A2A2A"/>
                </a:solidFill>
                <a:latin typeface="Times New Roman"/>
                <a:cs typeface="Times New Roman"/>
              </a:rPr>
              <a:t>1</a:t>
            </a:r>
            <a:r>
              <a:rPr sz="2300" dirty="0">
                <a:solidFill>
                  <a:srgbClr val="2A2A2A"/>
                </a:solidFill>
                <a:latin typeface="Times New Roman"/>
                <a:cs typeface="Times New Roman"/>
              </a:rPr>
              <a:t>	</a:t>
            </a:r>
            <a:r>
              <a:rPr sz="2300" spc="-350" dirty="0">
                <a:solidFill>
                  <a:srgbClr val="242424"/>
                </a:solidFill>
                <a:latin typeface="Times New Roman"/>
                <a:cs typeface="Times New Roman"/>
              </a:rPr>
              <a:t>4</a:t>
            </a:r>
            <a:endParaRPr sz="2300">
              <a:latin typeface="Times New Roman"/>
              <a:cs typeface="Times New Roman"/>
            </a:endParaRPr>
          </a:p>
          <a:p>
            <a:pPr marL="53975">
              <a:lnSpc>
                <a:spcPct val="100000"/>
              </a:lnSpc>
              <a:spcBef>
                <a:spcPts val="1635"/>
              </a:spcBef>
              <a:tabLst>
                <a:tab pos="516255" algn="l"/>
              </a:tabLst>
            </a:pPr>
            <a:r>
              <a:rPr sz="2750" spc="-860" dirty="0">
                <a:solidFill>
                  <a:srgbClr val="242424"/>
                </a:solidFill>
                <a:latin typeface="Arial MT"/>
                <a:cs typeface="Arial MT"/>
              </a:rPr>
              <a:t>X</a:t>
            </a:r>
            <a:r>
              <a:rPr sz="2750" dirty="0">
                <a:solidFill>
                  <a:srgbClr val="242424"/>
                </a:solidFill>
                <a:latin typeface="Arial MT"/>
                <a:cs typeface="Arial MT"/>
              </a:rPr>
              <a:t>	</a:t>
            </a:r>
            <a:r>
              <a:rPr sz="2750" spc="-815" dirty="0">
                <a:solidFill>
                  <a:srgbClr val="363636"/>
                </a:solidFill>
                <a:latin typeface="Arial MT"/>
                <a:cs typeface="Arial MT"/>
              </a:rPr>
              <a:t>3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937239" y="5192267"/>
            <a:ext cx="17272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795" dirty="0">
                <a:solidFill>
                  <a:srgbClr val="383838"/>
                </a:solidFill>
                <a:latin typeface="Times New Roman"/>
                <a:cs typeface="Times New Roman"/>
              </a:rPr>
              <a:t>x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38481" y="5155692"/>
            <a:ext cx="12890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185" dirty="0">
                <a:solidFill>
                  <a:srgbClr val="2F2F2F"/>
                </a:solidFill>
                <a:latin typeface="Times New Roman"/>
                <a:cs typeface="Times New Roman"/>
              </a:rPr>
              <a:t>i</a:t>
            </a:r>
            <a:endParaRPr sz="3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007" y="378924"/>
            <a:ext cx="7294880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15720" algn="l"/>
              </a:tabLst>
            </a:pPr>
            <a:r>
              <a:rPr sz="4400" spc="-25" dirty="0">
                <a:solidFill>
                  <a:srgbClr val="BF0000"/>
                </a:solidFill>
              </a:rPr>
              <a:t>3.1</a:t>
            </a:r>
            <a:r>
              <a:rPr sz="4400" dirty="0">
                <a:solidFill>
                  <a:srgbClr val="BF0000"/>
                </a:solidFill>
              </a:rPr>
              <a:t>	Responsibility</a:t>
            </a:r>
            <a:r>
              <a:rPr sz="4400" spc="-175" dirty="0">
                <a:solidFill>
                  <a:srgbClr val="BF0000"/>
                </a:solidFill>
              </a:rPr>
              <a:t> </a:t>
            </a:r>
            <a:r>
              <a:rPr sz="4400" spc="-25" dirty="0">
                <a:solidFill>
                  <a:srgbClr val="BF0000"/>
                </a:solidFill>
              </a:rPr>
              <a:t>of </a:t>
            </a:r>
            <a:r>
              <a:rPr sz="4400" dirty="0">
                <a:solidFill>
                  <a:srgbClr val="BF0000"/>
                </a:solidFill>
              </a:rPr>
              <a:t>Software</a:t>
            </a:r>
            <a:r>
              <a:rPr sz="4400" spc="-100" dirty="0">
                <a:solidFill>
                  <a:srgbClr val="BF0000"/>
                </a:solidFill>
              </a:rPr>
              <a:t> </a:t>
            </a:r>
            <a:r>
              <a:rPr sz="4400" dirty="0">
                <a:solidFill>
                  <a:srgbClr val="BF0000"/>
                </a:solidFill>
              </a:rPr>
              <a:t>Project</a:t>
            </a:r>
            <a:r>
              <a:rPr sz="4400" spc="-135" dirty="0">
                <a:solidFill>
                  <a:srgbClr val="BF0000"/>
                </a:solidFill>
              </a:rPr>
              <a:t> </a:t>
            </a:r>
            <a:r>
              <a:rPr sz="4400" spc="-10" dirty="0">
                <a:solidFill>
                  <a:srgbClr val="BF0000"/>
                </a:solidFill>
              </a:rPr>
              <a:t>Manager</a:t>
            </a:r>
            <a:endParaRPr sz="4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87945" y="1992829"/>
            <a:ext cx="9880600" cy="2205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8955" marR="5080" indent="-516890">
              <a:lnSpc>
                <a:spcPct val="101200"/>
              </a:lnSpc>
              <a:spcBef>
                <a:spcPts val="9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2722245" algn="l"/>
                <a:tab pos="3447415" algn="l"/>
                <a:tab pos="6306185" algn="l"/>
                <a:tab pos="7171055" algn="l"/>
                <a:tab pos="8585835" algn="l"/>
              </a:tabLst>
            </a:pPr>
            <a:r>
              <a:rPr sz="2500" spc="-10" dirty="0">
                <a:latin typeface="Verdana"/>
                <a:cs typeface="Verdana"/>
              </a:rPr>
              <a:t>Responsible</a:t>
            </a:r>
            <a:r>
              <a:rPr sz="2500" dirty="0">
                <a:latin typeface="Verdana"/>
                <a:cs typeface="Verdana"/>
              </a:rPr>
              <a:t>	</a:t>
            </a:r>
            <a:r>
              <a:rPr sz="2500" spc="-25" dirty="0">
                <a:latin typeface="Verdana"/>
                <a:cs typeface="Verdana"/>
              </a:rPr>
              <a:t>for</a:t>
            </a:r>
            <a:r>
              <a:rPr sz="2500" dirty="0">
                <a:latin typeface="Verdana"/>
                <a:cs typeface="Verdana"/>
              </a:rPr>
              <a:t>	</a:t>
            </a:r>
            <a:r>
              <a:rPr sz="2500" b="1" spc="-10" dirty="0">
                <a:solidFill>
                  <a:srgbClr val="BF0000"/>
                </a:solidFill>
                <a:latin typeface="Verdana"/>
                <a:cs typeface="Verdana"/>
              </a:rPr>
              <a:t>accomplishing</a:t>
            </a:r>
            <a:r>
              <a:rPr sz="2500" b="1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2500" b="1" spc="-25" dirty="0">
                <a:solidFill>
                  <a:srgbClr val="BF0000"/>
                </a:solidFill>
                <a:latin typeface="Verdana"/>
                <a:cs typeface="Verdana"/>
              </a:rPr>
              <a:t>the</a:t>
            </a:r>
            <a:r>
              <a:rPr sz="2500" b="1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2500" b="1" spc="-10" dirty="0">
                <a:solidFill>
                  <a:srgbClr val="BF0000"/>
                </a:solidFill>
                <a:latin typeface="Verdana"/>
                <a:cs typeface="Verdana"/>
              </a:rPr>
              <a:t>stated</a:t>
            </a:r>
            <a:r>
              <a:rPr sz="2500" b="1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2500" b="1" spc="-10" dirty="0">
                <a:solidFill>
                  <a:srgbClr val="BF0000"/>
                </a:solidFill>
                <a:latin typeface="Verdana"/>
                <a:cs typeface="Verdana"/>
              </a:rPr>
              <a:t>project objectives</a:t>
            </a:r>
            <a:r>
              <a:rPr sz="2500" spc="-10" dirty="0">
                <a:solidFill>
                  <a:srgbClr val="BF0000"/>
                </a:solidFill>
                <a:latin typeface="Verdana"/>
                <a:cs typeface="Verdana"/>
              </a:rPr>
              <a:t>.</a:t>
            </a:r>
            <a:endParaRPr sz="250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66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500" dirty="0">
                <a:latin typeface="Verdana"/>
                <a:cs typeface="Verdana"/>
              </a:rPr>
              <a:t>The</a:t>
            </a:r>
            <a:r>
              <a:rPr sz="2500" spc="25" dirty="0">
                <a:latin typeface="Verdana"/>
                <a:cs typeface="Verdana"/>
              </a:rPr>
              <a:t> </a:t>
            </a:r>
            <a:r>
              <a:rPr sz="2500" b="1" dirty="0">
                <a:solidFill>
                  <a:srgbClr val="BF0000"/>
                </a:solidFill>
                <a:latin typeface="Verdana"/>
                <a:cs typeface="Verdana"/>
              </a:rPr>
              <a:t>job</a:t>
            </a:r>
            <a:r>
              <a:rPr sz="2500" b="1" spc="3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500" b="1" dirty="0">
                <a:solidFill>
                  <a:srgbClr val="BF0000"/>
                </a:solidFill>
                <a:latin typeface="Verdana"/>
                <a:cs typeface="Verdana"/>
              </a:rPr>
              <a:t>responsibility</a:t>
            </a:r>
            <a:r>
              <a:rPr sz="2500" b="1" spc="6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</a:t>
            </a:r>
            <a:r>
              <a:rPr sz="2500" spc="295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Verdana"/>
                <a:cs typeface="Verdana"/>
              </a:rPr>
              <a:t>Planning</a:t>
            </a:r>
            <a:r>
              <a:rPr sz="2500" spc="20" dirty="0"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to</a:t>
            </a:r>
            <a:r>
              <a:rPr sz="2500" spc="40" dirty="0">
                <a:latin typeface="Verdana"/>
                <a:cs typeface="Verdana"/>
              </a:rPr>
              <a:t> </a:t>
            </a:r>
            <a:r>
              <a:rPr sz="2500" spc="-10" dirty="0">
                <a:latin typeface="Verdana"/>
                <a:cs typeface="Verdana"/>
              </a:rPr>
              <a:t>Deployment</a:t>
            </a:r>
            <a:endParaRPr sz="250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73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500" b="1" dirty="0">
                <a:solidFill>
                  <a:srgbClr val="BF0000"/>
                </a:solidFill>
                <a:latin typeface="Verdana"/>
                <a:cs typeface="Verdana"/>
              </a:rPr>
              <a:t>Bridging</a:t>
            </a:r>
            <a:r>
              <a:rPr sz="2500" b="1" spc="2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500" b="1" dirty="0">
                <a:solidFill>
                  <a:srgbClr val="BF0000"/>
                </a:solidFill>
                <a:latin typeface="Verdana"/>
                <a:cs typeface="Verdana"/>
              </a:rPr>
              <a:t>gap</a:t>
            </a:r>
            <a:r>
              <a:rPr sz="2500" b="1" spc="10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between</a:t>
            </a:r>
            <a:r>
              <a:rPr sz="2500" spc="75" dirty="0"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the</a:t>
            </a:r>
            <a:r>
              <a:rPr sz="2500" spc="60" dirty="0"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production</a:t>
            </a:r>
            <a:r>
              <a:rPr sz="2500" spc="105" dirty="0"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team</a:t>
            </a:r>
            <a:r>
              <a:rPr sz="2500" spc="75" dirty="0"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and</a:t>
            </a:r>
            <a:r>
              <a:rPr sz="2500" spc="40" dirty="0">
                <a:latin typeface="Verdana"/>
                <a:cs typeface="Verdana"/>
              </a:rPr>
              <a:t> </a:t>
            </a:r>
            <a:r>
              <a:rPr sz="2500" spc="-10" dirty="0">
                <a:latin typeface="Verdana"/>
                <a:cs typeface="Verdana"/>
              </a:rPr>
              <a:t>client.</a:t>
            </a:r>
            <a:endParaRPr sz="2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500" spc="690" dirty="0">
                <a:solidFill>
                  <a:srgbClr val="CC0000"/>
                </a:solidFill>
                <a:latin typeface="Times New Roman"/>
                <a:cs typeface="Times New Roman"/>
              </a:rPr>
              <a:t>□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4518" y="3786547"/>
            <a:ext cx="9365615" cy="796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95"/>
              </a:spcBef>
              <a:tabLst>
                <a:tab pos="1890395" algn="l"/>
                <a:tab pos="4392295" algn="l"/>
                <a:tab pos="5224780" algn="l"/>
                <a:tab pos="6986905" algn="l"/>
              </a:tabLst>
            </a:pPr>
            <a:r>
              <a:rPr sz="2500" b="1" spc="-10" dirty="0">
                <a:solidFill>
                  <a:srgbClr val="BF0000"/>
                </a:solidFill>
                <a:latin typeface="Verdana"/>
                <a:cs typeface="Verdana"/>
              </a:rPr>
              <a:t>Manage</a:t>
            </a:r>
            <a:r>
              <a:rPr sz="2500" b="1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2500" b="1" spc="-10" dirty="0">
                <a:solidFill>
                  <a:srgbClr val="BF0000"/>
                </a:solidFill>
                <a:latin typeface="Verdana"/>
                <a:cs typeface="Verdana"/>
              </a:rPr>
              <a:t>constraints</a:t>
            </a:r>
            <a:r>
              <a:rPr sz="2500" b="1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2500" b="1" spc="-25" dirty="0">
                <a:solidFill>
                  <a:srgbClr val="BF0000"/>
                </a:solidFill>
                <a:latin typeface="Verdana"/>
                <a:cs typeface="Verdana"/>
              </a:rPr>
              <a:t>of</a:t>
            </a:r>
            <a:r>
              <a:rPr sz="2500" b="1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2500" b="1" spc="-10" dirty="0">
                <a:solidFill>
                  <a:srgbClr val="BF0000"/>
                </a:solidFill>
                <a:latin typeface="Verdana"/>
                <a:cs typeface="Verdana"/>
              </a:rPr>
              <a:t>project</a:t>
            </a:r>
            <a:r>
              <a:rPr sz="2500" b="1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2500" b="1" spc="-10" dirty="0">
                <a:solidFill>
                  <a:srgbClr val="BF0000"/>
                </a:solidFill>
                <a:latin typeface="Verdana"/>
                <a:cs typeface="Verdana"/>
              </a:rPr>
              <a:t>management </a:t>
            </a:r>
            <a:r>
              <a:rPr sz="2500" b="1" dirty="0">
                <a:solidFill>
                  <a:srgbClr val="BF0000"/>
                </a:solidFill>
                <a:latin typeface="Verdana"/>
                <a:cs typeface="Verdana"/>
              </a:rPr>
              <a:t>triangle</a:t>
            </a:r>
            <a:r>
              <a:rPr sz="2500" b="1" spc="5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which</a:t>
            </a:r>
            <a:r>
              <a:rPr sz="2500" spc="40" dirty="0"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are</a:t>
            </a:r>
            <a:r>
              <a:rPr sz="2500" spc="55" dirty="0"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Cost,</a:t>
            </a:r>
            <a:r>
              <a:rPr sz="2500" spc="60" dirty="0"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Time,</a:t>
            </a:r>
            <a:r>
              <a:rPr sz="2500" spc="65" dirty="0"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Scope</a:t>
            </a:r>
            <a:r>
              <a:rPr sz="2500" spc="80" dirty="0"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and</a:t>
            </a:r>
            <a:r>
              <a:rPr sz="2500" spc="35" dirty="0">
                <a:latin typeface="Verdana"/>
                <a:cs typeface="Verdana"/>
              </a:rPr>
              <a:t> </a:t>
            </a:r>
            <a:r>
              <a:rPr sz="2500" spc="-10" dirty="0">
                <a:latin typeface="Verdana"/>
                <a:cs typeface="Verdana"/>
              </a:rPr>
              <a:t>Quality.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945" y="4641640"/>
            <a:ext cx="9881870" cy="2339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8955" marR="5080" indent="-516890" algn="just">
              <a:lnSpc>
                <a:spcPct val="101200"/>
              </a:lnSpc>
              <a:spcBef>
                <a:spcPts val="9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500" b="1" dirty="0">
                <a:solidFill>
                  <a:srgbClr val="BF0000"/>
                </a:solidFill>
                <a:latin typeface="Verdana"/>
                <a:cs typeface="Verdana"/>
              </a:rPr>
              <a:t>General</a:t>
            </a:r>
            <a:r>
              <a:rPr sz="2500" b="1" spc="18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500" b="1" dirty="0">
                <a:solidFill>
                  <a:srgbClr val="BF0000"/>
                </a:solidFill>
                <a:latin typeface="Verdana"/>
                <a:cs typeface="Verdana"/>
              </a:rPr>
              <a:t>activities</a:t>
            </a:r>
            <a:r>
              <a:rPr sz="2500" b="1" dirty="0">
                <a:latin typeface="Verdana"/>
                <a:cs typeface="Verdana"/>
              </a:rPr>
              <a:t>:</a:t>
            </a:r>
            <a:r>
              <a:rPr sz="2500" b="1" spc="175" dirty="0"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like</a:t>
            </a:r>
            <a:r>
              <a:rPr sz="2500" spc="180" dirty="0"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project</a:t>
            </a:r>
            <a:r>
              <a:rPr sz="2500" spc="155" dirty="0"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proposal</a:t>
            </a:r>
            <a:r>
              <a:rPr sz="2500" spc="130" dirty="0"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writing,</a:t>
            </a:r>
            <a:r>
              <a:rPr sz="2500" spc="155" dirty="0">
                <a:latin typeface="Verdana"/>
                <a:cs typeface="Verdana"/>
              </a:rPr>
              <a:t> </a:t>
            </a:r>
            <a:r>
              <a:rPr sz="2500" spc="-10" dirty="0">
                <a:latin typeface="Verdana"/>
                <a:cs typeface="Verdana"/>
              </a:rPr>
              <a:t>project </a:t>
            </a:r>
            <a:r>
              <a:rPr sz="2500" dirty="0">
                <a:latin typeface="Verdana"/>
                <a:cs typeface="Verdana"/>
              </a:rPr>
              <a:t>cost</a:t>
            </a:r>
            <a:r>
              <a:rPr sz="2500" spc="85" dirty="0">
                <a:latin typeface="Verdana"/>
                <a:cs typeface="Verdana"/>
              </a:rPr>
              <a:t>  </a:t>
            </a:r>
            <a:r>
              <a:rPr sz="2500" dirty="0">
                <a:latin typeface="Verdana"/>
                <a:cs typeface="Verdana"/>
              </a:rPr>
              <a:t>estimation,</a:t>
            </a:r>
            <a:r>
              <a:rPr sz="2500" spc="90" dirty="0">
                <a:latin typeface="Verdana"/>
                <a:cs typeface="Verdana"/>
              </a:rPr>
              <a:t>  </a:t>
            </a:r>
            <a:r>
              <a:rPr sz="2500" dirty="0">
                <a:latin typeface="Verdana"/>
                <a:cs typeface="Verdana"/>
              </a:rPr>
              <a:t>scheduling,</a:t>
            </a:r>
            <a:r>
              <a:rPr sz="2500" spc="90" dirty="0">
                <a:latin typeface="Verdana"/>
                <a:cs typeface="Verdana"/>
              </a:rPr>
              <a:t>  </a:t>
            </a:r>
            <a:r>
              <a:rPr sz="2500" dirty="0">
                <a:latin typeface="Verdana"/>
                <a:cs typeface="Verdana"/>
              </a:rPr>
              <a:t>project</a:t>
            </a:r>
            <a:r>
              <a:rPr sz="2500" spc="80" dirty="0">
                <a:latin typeface="Verdana"/>
                <a:cs typeface="Verdana"/>
              </a:rPr>
              <a:t>  </a:t>
            </a:r>
            <a:r>
              <a:rPr sz="2500" dirty="0">
                <a:latin typeface="Verdana"/>
                <a:cs typeface="Verdana"/>
              </a:rPr>
              <a:t>staffing,</a:t>
            </a:r>
            <a:r>
              <a:rPr sz="2500" spc="90" dirty="0">
                <a:latin typeface="Verdana"/>
                <a:cs typeface="Verdana"/>
              </a:rPr>
              <a:t>  </a:t>
            </a:r>
            <a:r>
              <a:rPr sz="2500" spc="-10" dirty="0">
                <a:latin typeface="Verdana"/>
                <a:cs typeface="Verdana"/>
              </a:rPr>
              <a:t>software </a:t>
            </a:r>
            <a:r>
              <a:rPr sz="2500" dirty="0">
                <a:latin typeface="Verdana"/>
                <a:cs typeface="Verdana"/>
              </a:rPr>
              <a:t>process</a:t>
            </a:r>
            <a:r>
              <a:rPr sz="2500" spc="165" dirty="0">
                <a:latin typeface="Verdana"/>
                <a:cs typeface="Verdana"/>
              </a:rPr>
              <a:t>   </a:t>
            </a:r>
            <a:r>
              <a:rPr sz="2500" dirty="0">
                <a:latin typeface="Verdana"/>
                <a:cs typeface="Verdana"/>
              </a:rPr>
              <a:t>tailoring,</a:t>
            </a:r>
            <a:r>
              <a:rPr sz="2500" spc="165" dirty="0">
                <a:latin typeface="Verdana"/>
                <a:cs typeface="Verdana"/>
              </a:rPr>
              <a:t>   </a:t>
            </a:r>
            <a:r>
              <a:rPr sz="2500" dirty="0">
                <a:latin typeface="Verdana"/>
                <a:cs typeface="Verdana"/>
              </a:rPr>
              <a:t>project</a:t>
            </a:r>
            <a:r>
              <a:rPr sz="2500" spc="165" dirty="0">
                <a:latin typeface="Verdana"/>
                <a:cs typeface="Verdana"/>
              </a:rPr>
              <a:t>   </a:t>
            </a:r>
            <a:r>
              <a:rPr sz="2500" dirty="0">
                <a:latin typeface="Verdana"/>
                <a:cs typeface="Verdana"/>
              </a:rPr>
              <a:t>monitoring</a:t>
            </a:r>
            <a:r>
              <a:rPr sz="2500" spc="165" dirty="0">
                <a:latin typeface="Verdana"/>
                <a:cs typeface="Verdana"/>
              </a:rPr>
              <a:t>   </a:t>
            </a:r>
            <a:r>
              <a:rPr sz="2500" dirty="0">
                <a:latin typeface="Verdana"/>
                <a:cs typeface="Verdana"/>
              </a:rPr>
              <a:t>and</a:t>
            </a:r>
            <a:r>
              <a:rPr sz="2500" spc="170" dirty="0">
                <a:latin typeface="Verdana"/>
                <a:cs typeface="Verdana"/>
              </a:rPr>
              <a:t>   </a:t>
            </a:r>
            <a:r>
              <a:rPr sz="2500" spc="-10" dirty="0">
                <a:latin typeface="Verdana"/>
                <a:cs typeface="Verdana"/>
              </a:rPr>
              <a:t>control, </a:t>
            </a:r>
            <a:r>
              <a:rPr sz="2500" dirty="0">
                <a:latin typeface="Verdana"/>
                <a:cs typeface="Verdana"/>
              </a:rPr>
              <a:t>software</a:t>
            </a:r>
            <a:r>
              <a:rPr sz="2500" spc="-105" dirty="0">
                <a:latin typeface="Verdana"/>
                <a:cs typeface="Verdana"/>
              </a:rPr>
              <a:t>  </a:t>
            </a:r>
            <a:r>
              <a:rPr sz="2500" dirty="0">
                <a:latin typeface="Verdana"/>
                <a:cs typeface="Verdana"/>
              </a:rPr>
              <a:t>configuration</a:t>
            </a:r>
            <a:r>
              <a:rPr sz="2500" spc="-95" dirty="0">
                <a:latin typeface="Verdana"/>
                <a:cs typeface="Verdana"/>
              </a:rPr>
              <a:t>  </a:t>
            </a:r>
            <a:r>
              <a:rPr sz="2500" dirty="0">
                <a:latin typeface="Verdana"/>
                <a:cs typeface="Verdana"/>
              </a:rPr>
              <a:t>management,</a:t>
            </a:r>
            <a:r>
              <a:rPr sz="2500" spc="-100" dirty="0">
                <a:latin typeface="Verdana"/>
                <a:cs typeface="Verdana"/>
              </a:rPr>
              <a:t>  </a:t>
            </a:r>
            <a:r>
              <a:rPr sz="2500" dirty="0">
                <a:latin typeface="Verdana"/>
                <a:cs typeface="Verdana"/>
              </a:rPr>
              <a:t>risk</a:t>
            </a:r>
            <a:r>
              <a:rPr sz="2500" spc="-95" dirty="0">
                <a:latin typeface="Verdana"/>
                <a:cs typeface="Verdana"/>
              </a:rPr>
              <a:t>  </a:t>
            </a:r>
            <a:r>
              <a:rPr sz="2500" spc="-10" dirty="0">
                <a:latin typeface="Verdana"/>
                <a:cs typeface="Verdana"/>
              </a:rPr>
              <a:t>management, </a:t>
            </a:r>
            <a:r>
              <a:rPr sz="2500" dirty="0">
                <a:latin typeface="Verdana"/>
                <a:cs typeface="Verdana"/>
              </a:rPr>
              <a:t>interfacing  with</a:t>
            </a:r>
            <a:r>
              <a:rPr sz="2500" spc="5" dirty="0">
                <a:latin typeface="Verdana"/>
                <a:cs typeface="Verdana"/>
              </a:rPr>
              <a:t>  </a:t>
            </a:r>
            <a:r>
              <a:rPr sz="2500" dirty="0">
                <a:latin typeface="Verdana"/>
                <a:cs typeface="Verdana"/>
              </a:rPr>
              <a:t>clients,</a:t>
            </a:r>
            <a:r>
              <a:rPr sz="2500" spc="-10" dirty="0">
                <a:latin typeface="Verdana"/>
                <a:cs typeface="Verdana"/>
              </a:rPr>
              <a:t>  </a:t>
            </a:r>
            <a:r>
              <a:rPr sz="2500" dirty="0">
                <a:latin typeface="Verdana"/>
                <a:cs typeface="Verdana"/>
              </a:rPr>
              <a:t>managerial</a:t>
            </a:r>
            <a:r>
              <a:rPr sz="2500" spc="-15" dirty="0">
                <a:latin typeface="Verdana"/>
                <a:cs typeface="Verdana"/>
              </a:rPr>
              <a:t>  </a:t>
            </a:r>
            <a:r>
              <a:rPr sz="2500" dirty="0">
                <a:latin typeface="Verdana"/>
                <a:cs typeface="Verdana"/>
              </a:rPr>
              <a:t>report</a:t>
            </a:r>
            <a:r>
              <a:rPr sz="2500" spc="5" dirty="0">
                <a:latin typeface="Verdana"/>
                <a:cs typeface="Verdana"/>
              </a:rPr>
              <a:t>  </a:t>
            </a:r>
            <a:r>
              <a:rPr sz="2500" dirty="0">
                <a:latin typeface="Verdana"/>
                <a:cs typeface="Verdana"/>
              </a:rPr>
              <a:t>writing</a:t>
            </a:r>
            <a:r>
              <a:rPr sz="2500" spc="-10" dirty="0">
                <a:latin typeface="Verdana"/>
                <a:cs typeface="Verdana"/>
              </a:rPr>
              <a:t>  </a:t>
            </a:r>
            <a:r>
              <a:rPr sz="2500" spc="-25" dirty="0">
                <a:latin typeface="Verdana"/>
                <a:cs typeface="Verdana"/>
              </a:rPr>
              <a:t>and </a:t>
            </a:r>
            <a:r>
              <a:rPr sz="2500" dirty="0">
                <a:latin typeface="Verdana"/>
                <a:cs typeface="Verdana"/>
              </a:rPr>
              <a:t>presentations,</a:t>
            </a:r>
            <a:r>
              <a:rPr sz="2500" spc="110" dirty="0">
                <a:latin typeface="Verdana"/>
                <a:cs typeface="Verdana"/>
              </a:rPr>
              <a:t> </a:t>
            </a:r>
            <a:r>
              <a:rPr sz="2500" spc="-20" dirty="0">
                <a:latin typeface="Verdana"/>
                <a:cs typeface="Verdana"/>
              </a:rPr>
              <a:t>etc.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9580"/>
            <a:ext cx="10058400" cy="62026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4807" rIns="0" bIns="0" rtlCol="0">
            <a:spAutoFit/>
          </a:bodyPr>
          <a:lstStyle/>
          <a:p>
            <a:pPr marL="651510">
              <a:lnSpc>
                <a:spcPct val="100000"/>
              </a:lnSpc>
              <a:spcBef>
                <a:spcPts val="125"/>
              </a:spcBef>
            </a:pPr>
            <a:r>
              <a:rPr dirty="0"/>
              <a:t>Step</a:t>
            </a:r>
            <a:r>
              <a:rPr spc="20" dirty="0"/>
              <a:t> </a:t>
            </a:r>
            <a:r>
              <a:rPr dirty="0"/>
              <a:t>2</a:t>
            </a:r>
            <a:r>
              <a:rPr spc="10" dirty="0"/>
              <a:t> </a:t>
            </a:r>
            <a:r>
              <a:rPr spc="-25" dirty="0"/>
              <a:t>CAF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33955"/>
            <a:ext cx="9890760" cy="522122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7572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0"/>
              </a:spcBef>
            </a:pPr>
            <a:r>
              <a:rPr sz="3950" dirty="0"/>
              <a:t>Function</a:t>
            </a:r>
            <a:r>
              <a:rPr sz="3950" spc="-70" dirty="0"/>
              <a:t> </a:t>
            </a:r>
            <a:r>
              <a:rPr sz="3950" dirty="0"/>
              <a:t>Point</a:t>
            </a:r>
            <a:r>
              <a:rPr sz="3950" spc="-30" dirty="0"/>
              <a:t> </a:t>
            </a:r>
            <a:r>
              <a:rPr sz="3950" dirty="0"/>
              <a:t>Metric</a:t>
            </a:r>
            <a:r>
              <a:rPr sz="3950" spc="-60" dirty="0"/>
              <a:t> </a:t>
            </a:r>
            <a:r>
              <a:rPr sz="3950" spc="-20" dirty="0"/>
              <a:t>(FP)</a:t>
            </a:r>
            <a:endParaRPr sz="39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06944" y="1889058"/>
            <a:ext cx="8877300" cy="491934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94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400" spc="-10" dirty="0">
                <a:latin typeface="Verdana"/>
                <a:cs typeface="Verdana"/>
              </a:rPr>
              <a:t>Advantages:</a:t>
            </a:r>
            <a:endParaRPr sz="2400">
              <a:latin typeface="Verdana"/>
              <a:cs typeface="Verdana"/>
            </a:endParaRPr>
          </a:p>
          <a:p>
            <a:pPr marL="1010285" lvl="1" indent="-479425" algn="just">
              <a:lnSpc>
                <a:spcPct val="100000"/>
              </a:lnSpc>
              <a:spcBef>
                <a:spcPts val="70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More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accurate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than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spc="-25" dirty="0">
                <a:latin typeface="Verdana"/>
                <a:cs typeface="Verdana"/>
              </a:rPr>
              <a:t>LOC</a:t>
            </a:r>
            <a:endParaRPr sz="1950">
              <a:latin typeface="Verdana"/>
              <a:cs typeface="Verdana"/>
            </a:endParaRPr>
          </a:p>
          <a:p>
            <a:pPr marL="1010285" lvl="1" indent="-479425" algn="just">
              <a:lnSpc>
                <a:spcPct val="100000"/>
              </a:lnSpc>
              <a:spcBef>
                <a:spcPts val="69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We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can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measure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from</a:t>
            </a:r>
            <a:r>
              <a:rPr sz="1950" spc="3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specification</a:t>
            </a:r>
            <a:endParaRPr sz="195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1875"/>
              </a:spcBef>
              <a:buClr>
                <a:srgbClr val="CC0000"/>
              </a:buClr>
              <a:buFont typeface="Times New Roman"/>
              <a:buChar char="■"/>
            </a:pPr>
            <a:endParaRPr sz="195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400" spc="-10" dirty="0">
                <a:latin typeface="Verdana"/>
                <a:cs typeface="Verdana"/>
              </a:rPr>
              <a:t>Disadvantages:</a:t>
            </a:r>
            <a:endParaRPr sz="2400">
              <a:latin typeface="Verdana"/>
              <a:cs typeface="Verdana"/>
            </a:endParaRPr>
          </a:p>
          <a:p>
            <a:pPr marL="1010285" lvl="1" indent="-479425" algn="just">
              <a:lnSpc>
                <a:spcPct val="100000"/>
              </a:lnSpc>
              <a:spcBef>
                <a:spcPts val="74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It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ignores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quality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output.</a:t>
            </a:r>
            <a:endParaRPr sz="1950">
              <a:latin typeface="Verdana"/>
              <a:cs typeface="Verdana"/>
            </a:endParaRPr>
          </a:p>
          <a:p>
            <a:pPr marL="1010285" lvl="1" indent="-479425" algn="just">
              <a:lnSpc>
                <a:spcPct val="100000"/>
              </a:lnSpc>
              <a:spcBef>
                <a:spcPts val="50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It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is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fully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oriented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to</a:t>
            </a:r>
            <a:r>
              <a:rPr sz="1950" spc="2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traditional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data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processing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system.</a:t>
            </a:r>
            <a:endParaRPr sz="1950">
              <a:latin typeface="Verdana"/>
              <a:cs typeface="Verdana"/>
            </a:endParaRPr>
          </a:p>
          <a:p>
            <a:pPr marL="1010285" marR="5080" lvl="1" indent="-480059" algn="just">
              <a:lnSpc>
                <a:spcPct val="101600"/>
              </a:lnSpc>
              <a:spcBef>
                <a:spcPts val="48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Major</a:t>
            </a:r>
            <a:r>
              <a:rPr sz="1950" spc="3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shortcoming:</a:t>
            </a:r>
            <a:r>
              <a:rPr sz="1950" spc="2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it</a:t>
            </a:r>
            <a:r>
              <a:rPr sz="1950" spc="4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doesn’t</a:t>
            </a:r>
            <a:r>
              <a:rPr sz="1950" spc="3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take</a:t>
            </a:r>
            <a:r>
              <a:rPr sz="1950" spc="2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algorithmic</a:t>
            </a:r>
            <a:r>
              <a:rPr sz="1950" spc="30" dirty="0">
                <a:latin typeface="Verdana"/>
                <a:cs typeface="Verdana"/>
              </a:rPr>
              <a:t>  </a:t>
            </a:r>
            <a:r>
              <a:rPr sz="1950" spc="-10" dirty="0">
                <a:latin typeface="Verdana"/>
                <a:cs typeface="Verdana"/>
              </a:rPr>
              <a:t>complexity </a:t>
            </a:r>
            <a:r>
              <a:rPr sz="1950" dirty="0">
                <a:latin typeface="Verdana"/>
                <a:cs typeface="Verdana"/>
              </a:rPr>
              <a:t>into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account.</a:t>
            </a:r>
            <a:endParaRPr sz="1950">
              <a:latin typeface="Verdana"/>
              <a:cs typeface="Verdana"/>
            </a:endParaRPr>
          </a:p>
          <a:p>
            <a:pPr marL="1010285" marR="9525" lvl="1" indent="-480059" algn="just">
              <a:lnSpc>
                <a:spcPct val="101499"/>
              </a:lnSpc>
              <a:spcBef>
                <a:spcPts val="48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To</a:t>
            </a:r>
            <a:r>
              <a:rPr sz="1950" spc="114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overcome</a:t>
            </a:r>
            <a:r>
              <a:rPr sz="1950" spc="1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this</a:t>
            </a:r>
            <a:r>
              <a:rPr sz="1950" spc="13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problem,</a:t>
            </a:r>
            <a:r>
              <a:rPr sz="1950" spc="1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an</a:t>
            </a:r>
            <a:r>
              <a:rPr sz="1950" spc="1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extension</a:t>
            </a:r>
            <a:r>
              <a:rPr sz="1950" spc="12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12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1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function</a:t>
            </a:r>
            <a:r>
              <a:rPr sz="1950" spc="14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point </a:t>
            </a:r>
            <a:r>
              <a:rPr sz="1950" dirty="0">
                <a:latin typeface="Verdana"/>
                <a:cs typeface="Verdana"/>
              </a:rPr>
              <a:t>metric</a:t>
            </a:r>
            <a:r>
              <a:rPr sz="1950" spc="16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called</a:t>
            </a:r>
            <a:r>
              <a:rPr sz="1950" spc="170" dirty="0">
                <a:latin typeface="Verdana"/>
                <a:cs typeface="Verdana"/>
              </a:rPr>
              <a:t>  </a:t>
            </a:r>
            <a:r>
              <a:rPr sz="1950" b="1" i="1" dirty="0">
                <a:latin typeface="Verdana"/>
                <a:cs typeface="Verdana"/>
              </a:rPr>
              <a:t>feature</a:t>
            </a:r>
            <a:r>
              <a:rPr sz="1950" b="1" i="1" spc="195" dirty="0">
                <a:latin typeface="Verdana"/>
                <a:cs typeface="Verdana"/>
              </a:rPr>
              <a:t>  </a:t>
            </a:r>
            <a:r>
              <a:rPr sz="1950" b="1" i="1" dirty="0">
                <a:latin typeface="Verdana"/>
                <a:cs typeface="Verdana"/>
              </a:rPr>
              <a:t>point</a:t>
            </a:r>
            <a:r>
              <a:rPr sz="1950" b="1" i="1" spc="185" dirty="0">
                <a:latin typeface="Verdana"/>
                <a:cs typeface="Verdana"/>
              </a:rPr>
              <a:t>  </a:t>
            </a:r>
            <a:r>
              <a:rPr sz="1950" b="1" i="1" dirty="0">
                <a:latin typeface="Verdana"/>
                <a:cs typeface="Verdana"/>
              </a:rPr>
              <a:t>metric</a:t>
            </a:r>
            <a:r>
              <a:rPr sz="1950" b="1" i="1" spc="19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is</a:t>
            </a:r>
            <a:r>
              <a:rPr sz="1950" spc="17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proposed,</a:t>
            </a:r>
            <a:r>
              <a:rPr sz="1950" spc="170" dirty="0">
                <a:latin typeface="Verdana"/>
                <a:cs typeface="Verdana"/>
              </a:rPr>
              <a:t>  </a:t>
            </a:r>
            <a:r>
              <a:rPr sz="1950" spc="-10" dirty="0">
                <a:latin typeface="Verdana"/>
                <a:cs typeface="Verdana"/>
              </a:rPr>
              <a:t>which </a:t>
            </a:r>
            <a:r>
              <a:rPr sz="1950" dirty="0">
                <a:latin typeface="Verdana"/>
                <a:cs typeface="Verdana"/>
              </a:rPr>
              <a:t>incorporates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an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extra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parameter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for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algorithm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complexity.</a:t>
            </a:r>
            <a:endParaRPr sz="1950">
              <a:latin typeface="Verdana"/>
              <a:cs typeface="Verdana"/>
            </a:endParaRPr>
          </a:p>
          <a:p>
            <a:pPr marL="1010285" lvl="1" indent="-479425" algn="just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Not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applicable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universally,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not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good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for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real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time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software.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18" y="1916635"/>
            <a:ext cx="9714865" cy="504761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528955" marR="5080" indent="-516890" algn="just">
              <a:lnSpc>
                <a:spcPct val="89600"/>
              </a:lnSpc>
              <a:spcBef>
                <a:spcPts val="42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The</a:t>
            </a:r>
            <a:r>
              <a:rPr sz="2650" spc="550" dirty="0">
                <a:latin typeface="Verdana"/>
                <a:cs typeface="Verdana"/>
              </a:rPr>
              <a:t>  </a:t>
            </a:r>
            <a:r>
              <a:rPr sz="2650" b="1" dirty="0">
                <a:latin typeface="Verdana"/>
                <a:cs typeface="Verdana"/>
              </a:rPr>
              <a:t>important</a:t>
            </a:r>
            <a:r>
              <a:rPr sz="2650" b="1" spc="570" dirty="0">
                <a:latin typeface="Verdana"/>
                <a:cs typeface="Verdana"/>
              </a:rPr>
              <a:t>  </a:t>
            </a:r>
            <a:r>
              <a:rPr sz="2650" b="1" dirty="0">
                <a:latin typeface="Verdana"/>
                <a:cs typeface="Verdana"/>
              </a:rPr>
              <a:t>project</a:t>
            </a:r>
            <a:r>
              <a:rPr sz="2650" b="1" spc="580" dirty="0">
                <a:latin typeface="Verdana"/>
                <a:cs typeface="Verdana"/>
              </a:rPr>
              <a:t>  </a:t>
            </a:r>
            <a:r>
              <a:rPr sz="2650" b="1" dirty="0">
                <a:latin typeface="Verdana"/>
                <a:cs typeface="Verdana"/>
              </a:rPr>
              <a:t>parameters</a:t>
            </a:r>
            <a:r>
              <a:rPr sz="2650" b="1" spc="58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that</a:t>
            </a:r>
            <a:r>
              <a:rPr sz="2650" spc="560" dirty="0">
                <a:latin typeface="Verdana"/>
                <a:cs typeface="Verdana"/>
              </a:rPr>
              <a:t>  </a:t>
            </a:r>
            <a:r>
              <a:rPr sz="2650" spc="-25" dirty="0">
                <a:latin typeface="Verdana"/>
                <a:cs typeface="Verdana"/>
              </a:rPr>
              <a:t>are </a:t>
            </a:r>
            <a:r>
              <a:rPr sz="2650" dirty="0">
                <a:latin typeface="Verdana"/>
                <a:cs typeface="Verdana"/>
              </a:rPr>
              <a:t>estimated</a:t>
            </a:r>
            <a:r>
              <a:rPr sz="2650" spc="3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include:</a:t>
            </a:r>
            <a:r>
              <a:rPr sz="2650" spc="3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project</a:t>
            </a:r>
            <a:r>
              <a:rPr sz="2650" spc="4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size,</a:t>
            </a:r>
            <a:r>
              <a:rPr sz="2650" spc="3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effort</a:t>
            </a:r>
            <a:r>
              <a:rPr sz="2650" spc="5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required</a:t>
            </a:r>
            <a:r>
              <a:rPr sz="2650" spc="45" dirty="0">
                <a:latin typeface="Verdana"/>
                <a:cs typeface="Verdana"/>
              </a:rPr>
              <a:t>  </a:t>
            </a:r>
            <a:r>
              <a:rPr sz="2650" spc="-25" dirty="0">
                <a:latin typeface="Verdana"/>
                <a:cs typeface="Verdana"/>
              </a:rPr>
              <a:t>to </a:t>
            </a:r>
            <a:r>
              <a:rPr sz="2650" dirty="0">
                <a:latin typeface="Verdana"/>
                <a:cs typeface="Verdana"/>
              </a:rPr>
              <a:t>develop</a:t>
            </a:r>
            <a:r>
              <a:rPr sz="2650" spc="-8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the</a:t>
            </a:r>
            <a:r>
              <a:rPr sz="2650" spc="-8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software,</a:t>
            </a:r>
            <a:r>
              <a:rPr sz="2650" spc="-8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project</a:t>
            </a:r>
            <a:r>
              <a:rPr sz="2650" spc="-10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duration,</a:t>
            </a:r>
            <a:r>
              <a:rPr sz="2650" spc="-5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and</a:t>
            </a:r>
            <a:r>
              <a:rPr sz="2650" spc="-7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cost.</a:t>
            </a:r>
            <a:endParaRPr sz="2650">
              <a:latin typeface="Verdana"/>
              <a:cs typeface="Verdana"/>
            </a:endParaRPr>
          </a:p>
          <a:p>
            <a:pPr marL="528955" marR="6985" indent="-516890" algn="just">
              <a:lnSpc>
                <a:spcPts val="2860"/>
              </a:lnSpc>
              <a:spcBef>
                <a:spcPts val="66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There</a:t>
            </a:r>
            <a:r>
              <a:rPr sz="2650" spc="509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are</a:t>
            </a:r>
            <a:r>
              <a:rPr sz="2650" spc="515" dirty="0">
                <a:latin typeface="Verdana"/>
                <a:cs typeface="Verdana"/>
              </a:rPr>
              <a:t>  </a:t>
            </a:r>
            <a:r>
              <a:rPr sz="2650" b="1" dirty="0">
                <a:latin typeface="Verdana"/>
                <a:cs typeface="Verdana"/>
              </a:rPr>
              <a:t>three</a:t>
            </a:r>
            <a:r>
              <a:rPr sz="2650" b="1" spc="525" dirty="0">
                <a:latin typeface="Verdana"/>
                <a:cs typeface="Verdana"/>
              </a:rPr>
              <a:t>  </a:t>
            </a:r>
            <a:r>
              <a:rPr sz="2650" b="1" dirty="0">
                <a:latin typeface="Verdana"/>
                <a:cs typeface="Verdana"/>
              </a:rPr>
              <a:t>main</a:t>
            </a:r>
            <a:r>
              <a:rPr sz="2650" b="1" spc="545" dirty="0">
                <a:latin typeface="Verdana"/>
                <a:cs typeface="Verdana"/>
              </a:rPr>
              <a:t>  </a:t>
            </a:r>
            <a:r>
              <a:rPr sz="2650" b="1" dirty="0">
                <a:latin typeface="Verdana"/>
                <a:cs typeface="Verdana"/>
              </a:rPr>
              <a:t>categories</a:t>
            </a:r>
            <a:r>
              <a:rPr sz="2650" b="1" spc="54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of</a:t>
            </a:r>
            <a:r>
              <a:rPr sz="2650" spc="525" dirty="0">
                <a:latin typeface="Verdana"/>
                <a:cs typeface="Verdana"/>
              </a:rPr>
              <a:t>  </a:t>
            </a:r>
            <a:r>
              <a:rPr sz="2650" spc="-10" dirty="0">
                <a:latin typeface="Verdana"/>
                <a:cs typeface="Verdana"/>
              </a:rPr>
              <a:t>project </a:t>
            </a:r>
            <a:r>
              <a:rPr sz="2650" dirty="0">
                <a:latin typeface="Verdana"/>
                <a:cs typeface="Verdana"/>
              </a:rPr>
              <a:t>estimation</a:t>
            </a:r>
            <a:r>
              <a:rPr sz="2650" spc="-13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techniques:</a:t>
            </a:r>
            <a:endParaRPr sz="2650">
              <a:latin typeface="Verdana"/>
              <a:cs typeface="Verdana"/>
            </a:endParaRPr>
          </a:p>
          <a:p>
            <a:pPr marL="763270" lvl="1" indent="-375920" algn="just">
              <a:lnSpc>
                <a:spcPct val="100000"/>
              </a:lnSpc>
              <a:spcBef>
                <a:spcPts val="254"/>
              </a:spcBef>
              <a:buClr>
                <a:srgbClr val="CC0000"/>
              </a:buClr>
              <a:buAutoNum type="arabicPeriod"/>
              <a:tabLst>
                <a:tab pos="763270" algn="l"/>
              </a:tabLst>
            </a:pP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Empirical</a:t>
            </a:r>
            <a:r>
              <a:rPr sz="2650" b="1" spc="-13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estimation</a:t>
            </a:r>
            <a:r>
              <a:rPr sz="2650" b="1" spc="-13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spc="-10" dirty="0">
                <a:solidFill>
                  <a:srgbClr val="BF0000"/>
                </a:solidFill>
                <a:latin typeface="Verdana"/>
                <a:cs typeface="Verdana"/>
              </a:rPr>
              <a:t>techniques</a:t>
            </a:r>
            <a:endParaRPr sz="2650">
              <a:latin typeface="Verdana"/>
              <a:cs typeface="Verdana"/>
            </a:endParaRPr>
          </a:p>
          <a:p>
            <a:pPr marL="387350" marR="2788920" lvl="1" indent="375920" algn="just">
              <a:lnSpc>
                <a:spcPct val="109400"/>
              </a:lnSpc>
              <a:spcBef>
                <a:spcPts val="15"/>
              </a:spcBef>
              <a:buClr>
                <a:srgbClr val="CC0000"/>
              </a:buClr>
              <a:buAutoNum type="arabicPeriod"/>
              <a:tabLst>
                <a:tab pos="763270" algn="l"/>
              </a:tabLst>
            </a:pP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Heuristic</a:t>
            </a:r>
            <a:r>
              <a:rPr sz="2650" b="1" spc="-12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spc="-10" dirty="0">
                <a:solidFill>
                  <a:srgbClr val="BF0000"/>
                </a:solidFill>
                <a:latin typeface="Verdana"/>
                <a:cs typeface="Verdana"/>
              </a:rPr>
              <a:t>techniques </a:t>
            </a:r>
            <a:r>
              <a:rPr sz="2650" b="1" dirty="0">
                <a:solidFill>
                  <a:srgbClr val="CC0000"/>
                </a:solidFill>
                <a:latin typeface="Verdana"/>
                <a:cs typeface="Verdana"/>
              </a:rPr>
              <a:t>3.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Analytical</a:t>
            </a:r>
            <a:r>
              <a:rPr sz="2650" b="1" spc="-10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estimation</a:t>
            </a:r>
            <a:r>
              <a:rPr sz="2650" b="1" spc="-9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spc="-10" dirty="0">
                <a:solidFill>
                  <a:srgbClr val="BF0000"/>
                </a:solidFill>
                <a:latin typeface="Verdana"/>
                <a:cs typeface="Verdana"/>
              </a:rPr>
              <a:t>techniques</a:t>
            </a:r>
            <a:endParaRPr sz="2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3050" dirty="0">
                <a:solidFill>
                  <a:srgbClr val="CC0000"/>
                </a:solidFill>
                <a:latin typeface="Times New Roman"/>
                <a:cs typeface="Times New Roman"/>
              </a:rPr>
              <a:t></a:t>
            </a:r>
            <a:r>
              <a:rPr sz="3050" spc="21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3050" b="1" dirty="0">
                <a:solidFill>
                  <a:srgbClr val="CC00CC"/>
                </a:solidFill>
                <a:latin typeface="Verdana"/>
                <a:cs typeface="Verdana"/>
              </a:rPr>
              <a:t>Empirical</a:t>
            </a:r>
            <a:r>
              <a:rPr sz="3050" b="1" spc="65" dirty="0">
                <a:solidFill>
                  <a:srgbClr val="CC00CC"/>
                </a:solidFill>
                <a:latin typeface="Verdana"/>
                <a:cs typeface="Verdana"/>
              </a:rPr>
              <a:t> </a:t>
            </a:r>
            <a:r>
              <a:rPr sz="3050" b="1" dirty="0">
                <a:solidFill>
                  <a:srgbClr val="CC00CC"/>
                </a:solidFill>
                <a:latin typeface="Verdana"/>
                <a:cs typeface="Verdana"/>
              </a:rPr>
              <a:t>estimation</a:t>
            </a:r>
            <a:r>
              <a:rPr sz="3050" b="1" spc="95" dirty="0">
                <a:solidFill>
                  <a:srgbClr val="CC00CC"/>
                </a:solidFill>
                <a:latin typeface="Verdana"/>
                <a:cs typeface="Verdana"/>
              </a:rPr>
              <a:t> </a:t>
            </a:r>
            <a:r>
              <a:rPr sz="3050" b="1" spc="-10" dirty="0">
                <a:solidFill>
                  <a:srgbClr val="CC00CC"/>
                </a:solidFill>
                <a:latin typeface="Verdana"/>
                <a:cs typeface="Verdana"/>
              </a:rPr>
              <a:t>techniques</a:t>
            </a:r>
            <a:endParaRPr sz="3050">
              <a:latin typeface="Verdana"/>
              <a:cs typeface="Verdana"/>
            </a:endParaRPr>
          </a:p>
          <a:p>
            <a:pPr marL="528955" marR="6985" indent="-516890">
              <a:lnSpc>
                <a:spcPts val="2860"/>
              </a:lnSpc>
              <a:spcBef>
                <a:spcPts val="68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988060" algn="l"/>
                <a:tab pos="1440815" algn="l"/>
                <a:tab pos="2621280" algn="l"/>
                <a:tab pos="3223260" algn="l"/>
                <a:tab pos="4802505" algn="l"/>
                <a:tab pos="5453380" algn="l"/>
                <a:tab pos="7364095" algn="l"/>
                <a:tab pos="8644255" algn="l"/>
                <a:tab pos="9150350" algn="l"/>
              </a:tabLst>
            </a:pPr>
            <a:r>
              <a:rPr sz="2650" spc="-25" dirty="0">
                <a:latin typeface="Verdana"/>
                <a:cs typeface="Verdana"/>
              </a:rPr>
              <a:t>It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is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0" dirty="0">
                <a:latin typeface="Verdana"/>
                <a:cs typeface="Verdana"/>
              </a:rPr>
              <a:t>based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on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b="1" spc="-10" dirty="0">
                <a:latin typeface="Verdana"/>
                <a:cs typeface="Verdana"/>
              </a:rPr>
              <a:t>making</a:t>
            </a:r>
            <a:r>
              <a:rPr sz="2650" b="1" dirty="0">
                <a:latin typeface="Verdana"/>
                <a:cs typeface="Verdana"/>
              </a:rPr>
              <a:t>	</a:t>
            </a:r>
            <a:r>
              <a:rPr sz="2650" b="1" spc="-25" dirty="0">
                <a:latin typeface="Verdana"/>
                <a:cs typeface="Verdana"/>
              </a:rPr>
              <a:t>an</a:t>
            </a:r>
            <a:r>
              <a:rPr sz="2650" b="1" dirty="0">
                <a:latin typeface="Verdana"/>
                <a:cs typeface="Verdana"/>
              </a:rPr>
              <a:t>	</a:t>
            </a:r>
            <a:r>
              <a:rPr sz="2650" b="1" spc="-10" dirty="0">
                <a:latin typeface="Verdana"/>
                <a:cs typeface="Verdana"/>
              </a:rPr>
              <a:t>educated</a:t>
            </a:r>
            <a:r>
              <a:rPr sz="2650" b="1" dirty="0">
                <a:latin typeface="Verdana"/>
                <a:cs typeface="Verdana"/>
              </a:rPr>
              <a:t>	</a:t>
            </a:r>
            <a:r>
              <a:rPr sz="2650" b="1" spc="-10" dirty="0">
                <a:latin typeface="Verdana"/>
                <a:cs typeface="Verdana"/>
              </a:rPr>
              <a:t>guess</a:t>
            </a:r>
            <a:r>
              <a:rPr sz="2650" b="1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of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the </a:t>
            </a:r>
            <a:r>
              <a:rPr sz="2650" dirty="0">
                <a:latin typeface="Verdana"/>
                <a:cs typeface="Verdana"/>
              </a:rPr>
              <a:t>project</a:t>
            </a:r>
            <a:r>
              <a:rPr sz="2650" spc="-7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parameters.</a:t>
            </a:r>
            <a:endParaRPr sz="265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25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The</a:t>
            </a:r>
            <a:r>
              <a:rPr sz="2650" spc="2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project</a:t>
            </a:r>
            <a:r>
              <a:rPr sz="2650" spc="3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managers</a:t>
            </a:r>
            <a:r>
              <a:rPr sz="2650" spc="2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use</a:t>
            </a:r>
            <a:r>
              <a:rPr sz="2650" spc="2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their</a:t>
            </a:r>
            <a:r>
              <a:rPr sz="2650" spc="20" dirty="0">
                <a:latin typeface="Verdana"/>
                <a:cs typeface="Verdana"/>
              </a:rPr>
              <a:t> </a:t>
            </a:r>
            <a:r>
              <a:rPr sz="2650" b="1" dirty="0">
                <a:latin typeface="Verdana"/>
                <a:cs typeface="Verdana"/>
              </a:rPr>
              <a:t>past</a:t>
            </a:r>
            <a:r>
              <a:rPr sz="2650" b="1" spc="30" dirty="0">
                <a:latin typeface="Verdana"/>
                <a:cs typeface="Verdana"/>
              </a:rPr>
              <a:t> </a:t>
            </a:r>
            <a:r>
              <a:rPr sz="2650" b="1" dirty="0">
                <a:latin typeface="Verdana"/>
                <a:cs typeface="Verdana"/>
              </a:rPr>
              <a:t>experiences</a:t>
            </a:r>
            <a:r>
              <a:rPr sz="2650" b="1" spc="45" dirty="0">
                <a:latin typeface="Verdana"/>
                <a:cs typeface="Verdana"/>
              </a:rPr>
              <a:t> </a:t>
            </a:r>
            <a:r>
              <a:rPr sz="2650" spc="-25" dirty="0">
                <a:latin typeface="Verdana"/>
                <a:cs typeface="Verdana"/>
              </a:rPr>
              <a:t>to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4490" y="6898692"/>
            <a:ext cx="216281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dirty="0">
                <a:latin typeface="Verdana"/>
                <a:cs typeface="Verdana"/>
              </a:rPr>
              <a:t>make</a:t>
            </a:r>
            <a:r>
              <a:rPr sz="2650" spc="-9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guess.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59659" y="7020596"/>
            <a:ext cx="2393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latin typeface="Verdana"/>
                <a:cs typeface="Verdana"/>
              </a:rPr>
              <a:t>23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3928" rIns="0" bIns="0" rtlCol="0">
            <a:spAutoFit/>
          </a:bodyPr>
          <a:lstStyle/>
          <a:p>
            <a:pPr marL="3220720" marR="5080" indent="-1537970">
              <a:lnSpc>
                <a:spcPct val="100200"/>
              </a:lnSpc>
              <a:spcBef>
                <a:spcPts val="100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3.3</a:t>
            </a:r>
            <a:r>
              <a:rPr sz="3950" b="1" spc="-2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Project</a:t>
            </a:r>
            <a:r>
              <a:rPr sz="3950" b="1" spc="-3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Estimation Techniques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5614" y="1154651"/>
            <a:ext cx="9630410" cy="51898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0"/>
              </a:spcBef>
            </a:pPr>
            <a:r>
              <a:rPr sz="3050" b="1" dirty="0">
                <a:solidFill>
                  <a:srgbClr val="CC0000"/>
                </a:solidFill>
                <a:latin typeface="Verdana"/>
                <a:cs typeface="Verdana"/>
              </a:rPr>
              <a:t>I.</a:t>
            </a:r>
            <a:r>
              <a:rPr sz="3050" b="1" u="sng" dirty="0">
                <a:solidFill>
                  <a:srgbClr val="008000"/>
                </a:solidFill>
                <a:uFill>
                  <a:solidFill>
                    <a:srgbClr val="008000"/>
                  </a:solidFill>
                </a:uFill>
                <a:latin typeface="Verdana"/>
                <a:cs typeface="Verdana"/>
              </a:rPr>
              <a:t>Expert</a:t>
            </a:r>
            <a:r>
              <a:rPr sz="3050" b="1" u="sng" spc="250" dirty="0">
                <a:solidFill>
                  <a:srgbClr val="008000"/>
                </a:solidFill>
                <a:uFill>
                  <a:solidFill>
                    <a:srgbClr val="008000"/>
                  </a:solidFill>
                </a:uFill>
                <a:latin typeface="Verdana"/>
                <a:cs typeface="Verdana"/>
              </a:rPr>
              <a:t> </a:t>
            </a:r>
            <a:r>
              <a:rPr sz="3050" b="1" u="sng" spc="-10" dirty="0">
                <a:solidFill>
                  <a:srgbClr val="008000"/>
                </a:solidFill>
                <a:uFill>
                  <a:solidFill>
                    <a:srgbClr val="008000"/>
                  </a:solidFill>
                </a:uFill>
                <a:latin typeface="Verdana"/>
                <a:cs typeface="Verdana"/>
              </a:rPr>
              <a:t>judgment</a:t>
            </a:r>
            <a:endParaRPr sz="30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05"/>
              </a:spcBef>
            </a:pPr>
            <a:endParaRPr sz="305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</a:pPr>
            <a:r>
              <a:rPr sz="3050" spc="900" dirty="0">
                <a:solidFill>
                  <a:srgbClr val="CC0000"/>
                </a:solidFill>
                <a:latin typeface="Times New Roman"/>
                <a:cs typeface="Times New Roman"/>
              </a:rPr>
              <a:t>□</a:t>
            </a:r>
            <a:r>
              <a:rPr sz="3050" spc="55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3050" b="1" spc="-10" dirty="0">
                <a:latin typeface="Verdana"/>
                <a:cs typeface="Verdana"/>
              </a:rPr>
              <a:t>Process:</a:t>
            </a:r>
            <a:endParaRPr sz="3050">
              <a:latin typeface="Verdana"/>
              <a:cs typeface="Verdana"/>
            </a:endParaRPr>
          </a:p>
          <a:p>
            <a:pPr marL="527050" marR="7620" indent="-514984" algn="just">
              <a:lnSpc>
                <a:spcPct val="101000"/>
              </a:lnSpc>
              <a:spcBef>
                <a:spcPts val="745"/>
              </a:spcBef>
              <a:buClr>
                <a:srgbClr val="CC0000"/>
              </a:buClr>
              <a:buAutoNum type="arabicPeriod"/>
              <a:tabLst>
                <a:tab pos="528955" algn="l"/>
              </a:tabLst>
            </a:pPr>
            <a:r>
              <a:rPr sz="3050" b="1" dirty="0">
                <a:latin typeface="Verdana"/>
                <a:cs typeface="Verdana"/>
              </a:rPr>
              <a:t>Identify</a:t>
            </a:r>
            <a:r>
              <a:rPr sz="3050" b="1" spc="375" dirty="0">
                <a:latin typeface="Verdana"/>
                <a:cs typeface="Verdana"/>
              </a:rPr>
              <a:t>  </a:t>
            </a:r>
            <a:r>
              <a:rPr sz="3050" b="1" dirty="0">
                <a:latin typeface="Verdana"/>
                <a:cs typeface="Verdana"/>
              </a:rPr>
              <a:t>Experts:</a:t>
            </a:r>
            <a:r>
              <a:rPr sz="3050" b="1" spc="350" dirty="0">
                <a:latin typeface="Verdana"/>
                <a:cs typeface="Verdana"/>
              </a:rPr>
              <a:t>  </a:t>
            </a:r>
            <a:r>
              <a:rPr sz="3050" dirty="0">
                <a:latin typeface="Verdana"/>
                <a:cs typeface="Verdana"/>
              </a:rPr>
              <a:t>Select</a:t>
            </a:r>
            <a:r>
              <a:rPr sz="3050" spc="330" dirty="0">
                <a:latin typeface="Verdana"/>
                <a:cs typeface="Verdana"/>
              </a:rPr>
              <a:t>  </a:t>
            </a:r>
            <a:r>
              <a:rPr sz="3050" dirty="0">
                <a:latin typeface="Verdana"/>
                <a:cs typeface="Verdana"/>
              </a:rPr>
              <a:t>individuals</a:t>
            </a:r>
            <a:r>
              <a:rPr sz="3050" spc="330" dirty="0">
                <a:latin typeface="Verdana"/>
                <a:cs typeface="Verdana"/>
              </a:rPr>
              <a:t>  </a:t>
            </a:r>
            <a:r>
              <a:rPr sz="3050" spc="-20" dirty="0">
                <a:latin typeface="Verdana"/>
                <a:cs typeface="Verdana"/>
              </a:rPr>
              <a:t>with 	</a:t>
            </a:r>
            <a:r>
              <a:rPr sz="3050" dirty="0">
                <a:latin typeface="Verdana"/>
                <a:cs typeface="Verdana"/>
              </a:rPr>
              <a:t>relevant</a:t>
            </a:r>
            <a:r>
              <a:rPr sz="3050" spc="85" dirty="0">
                <a:latin typeface="Verdana"/>
                <a:cs typeface="Verdana"/>
              </a:rPr>
              <a:t> </a:t>
            </a:r>
            <a:r>
              <a:rPr sz="3050" spc="-10" dirty="0">
                <a:latin typeface="Verdana"/>
                <a:cs typeface="Verdana"/>
              </a:rPr>
              <a:t>expertise.</a:t>
            </a:r>
            <a:endParaRPr sz="3050">
              <a:latin typeface="Verdana"/>
              <a:cs typeface="Verdana"/>
            </a:endParaRPr>
          </a:p>
          <a:p>
            <a:pPr marL="527050" marR="5080" indent="-514984" algn="just">
              <a:lnSpc>
                <a:spcPct val="101000"/>
              </a:lnSpc>
              <a:spcBef>
                <a:spcPts val="730"/>
              </a:spcBef>
              <a:buClr>
                <a:srgbClr val="CC0000"/>
              </a:buClr>
              <a:buAutoNum type="arabicPeriod"/>
              <a:tabLst>
                <a:tab pos="528955" algn="l"/>
              </a:tabLst>
            </a:pPr>
            <a:r>
              <a:rPr sz="3050" b="1" dirty="0">
                <a:latin typeface="Verdana"/>
                <a:cs typeface="Verdana"/>
              </a:rPr>
              <a:t>Consultation:</a:t>
            </a:r>
            <a:r>
              <a:rPr sz="3050" b="1" spc="695" dirty="0">
                <a:latin typeface="Verdana"/>
                <a:cs typeface="Verdana"/>
              </a:rPr>
              <a:t>  </a:t>
            </a:r>
            <a:r>
              <a:rPr sz="3050" dirty="0">
                <a:latin typeface="Verdana"/>
                <a:cs typeface="Verdana"/>
              </a:rPr>
              <a:t>Engage</a:t>
            </a:r>
            <a:r>
              <a:rPr sz="3050" spc="670" dirty="0">
                <a:latin typeface="Verdana"/>
                <a:cs typeface="Verdana"/>
              </a:rPr>
              <a:t>  </a:t>
            </a:r>
            <a:r>
              <a:rPr sz="3050" dirty="0">
                <a:latin typeface="Verdana"/>
                <a:cs typeface="Verdana"/>
              </a:rPr>
              <a:t>in</a:t>
            </a:r>
            <a:r>
              <a:rPr sz="3050" spc="675" dirty="0">
                <a:latin typeface="Verdana"/>
                <a:cs typeface="Verdana"/>
              </a:rPr>
              <a:t>  </a:t>
            </a:r>
            <a:r>
              <a:rPr sz="3050" dirty="0">
                <a:latin typeface="Verdana"/>
                <a:cs typeface="Verdana"/>
              </a:rPr>
              <a:t>discussions</a:t>
            </a:r>
            <a:r>
              <a:rPr sz="3050" spc="675" dirty="0">
                <a:latin typeface="Verdana"/>
                <a:cs typeface="Verdana"/>
              </a:rPr>
              <a:t>  </a:t>
            </a:r>
            <a:r>
              <a:rPr sz="3050" spc="-25" dirty="0">
                <a:latin typeface="Verdana"/>
                <a:cs typeface="Verdana"/>
              </a:rPr>
              <a:t>or 	</a:t>
            </a:r>
            <a:r>
              <a:rPr sz="3050" dirty="0">
                <a:latin typeface="Verdana"/>
                <a:cs typeface="Verdana"/>
              </a:rPr>
              <a:t>interviews</a:t>
            </a:r>
            <a:r>
              <a:rPr sz="3050" spc="70" dirty="0">
                <a:latin typeface="Verdana"/>
                <a:cs typeface="Verdana"/>
              </a:rPr>
              <a:t>  </a:t>
            </a:r>
            <a:r>
              <a:rPr sz="3050" dirty="0">
                <a:latin typeface="Verdana"/>
                <a:cs typeface="Verdana"/>
              </a:rPr>
              <a:t>to</a:t>
            </a:r>
            <a:r>
              <a:rPr sz="3050" spc="75" dirty="0">
                <a:latin typeface="Verdana"/>
                <a:cs typeface="Verdana"/>
              </a:rPr>
              <a:t>  </a:t>
            </a:r>
            <a:r>
              <a:rPr sz="3050" dirty="0">
                <a:latin typeface="Verdana"/>
                <a:cs typeface="Verdana"/>
              </a:rPr>
              <a:t>gather</a:t>
            </a:r>
            <a:r>
              <a:rPr sz="3050" spc="75" dirty="0">
                <a:latin typeface="Verdana"/>
                <a:cs typeface="Verdana"/>
              </a:rPr>
              <a:t>  </a:t>
            </a:r>
            <a:r>
              <a:rPr sz="3050" dirty="0">
                <a:latin typeface="Verdana"/>
                <a:cs typeface="Verdana"/>
              </a:rPr>
              <a:t>their</a:t>
            </a:r>
            <a:r>
              <a:rPr sz="3050" spc="60" dirty="0">
                <a:latin typeface="Verdana"/>
                <a:cs typeface="Verdana"/>
              </a:rPr>
              <a:t>  </a:t>
            </a:r>
            <a:r>
              <a:rPr sz="3050" dirty="0">
                <a:latin typeface="Verdana"/>
                <a:cs typeface="Verdana"/>
              </a:rPr>
              <a:t>insights</a:t>
            </a:r>
            <a:r>
              <a:rPr sz="3050" spc="85" dirty="0">
                <a:latin typeface="Verdana"/>
                <a:cs typeface="Verdana"/>
              </a:rPr>
              <a:t>  </a:t>
            </a:r>
            <a:r>
              <a:rPr sz="3050" dirty="0">
                <a:latin typeface="Verdana"/>
                <a:cs typeface="Verdana"/>
              </a:rPr>
              <a:t>on</a:t>
            </a:r>
            <a:r>
              <a:rPr sz="3050" spc="65" dirty="0">
                <a:latin typeface="Verdana"/>
                <a:cs typeface="Verdana"/>
              </a:rPr>
              <a:t>  </a:t>
            </a:r>
            <a:r>
              <a:rPr sz="3050" spc="-20" dirty="0">
                <a:latin typeface="Verdana"/>
                <a:cs typeface="Verdana"/>
              </a:rPr>
              <a:t>cost 	</a:t>
            </a:r>
            <a:r>
              <a:rPr sz="3050" spc="-10" dirty="0">
                <a:latin typeface="Verdana"/>
                <a:cs typeface="Verdana"/>
              </a:rPr>
              <a:t>estimates.</a:t>
            </a:r>
            <a:endParaRPr sz="3050">
              <a:latin typeface="Verdana"/>
              <a:cs typeface="Verdana"/>
            </a:endParaRPr>
          </a:p>
          <a:p>
            <a:pPr marL="527050" marR="8255" indent="-514984" algn="just">
              <a:lnSpc>
                <a:spcPct val="101000"/>
              </a:lnSpc>
              <a:spcBef>
                <a:spcPts val="745"/>
              </a:spcBef>
              <a:buClr>
                <a:srgbClr val="CC0000"/>
              </a:buClr>
              <a:buAutoNum type="arabicPeriod"/>
              <a:tabLst>
                <a:tab pos="528955" algn="l"/>
              </a:tabLst>
            </a:pPr>
            <a:r>
              <a:rPr sz="3050" b="1" dirty="0">
                <a:latin typeface="Verdana"/>
                <a:cs typeface="Verdana"/>
              </a:rPr>
              <a:t>Synthesis:</a:t>
            </a:r>
            <a:r>
              <a:rPr sz="3050" b="1" spc="409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Combine</a:t>
            </a:r>
            <a:r>
              <a:rPr sz="3050" spc="36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expert</a:t>
            </a:r>
            <a:r>
              <a:rPr sz="3050" spc="40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inputs</a:t>
            </a:r>
            <a:r>
              <a:rPr sz="3050" spc="380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to</a:t>
            </a:r>
            <a:r>
              <a:rPr sz="3050" spc="400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form</a:t>
            </a:r>
            <a:r>
              <a:rPr sz="3050" spc="375" dirty="0">
                <a:latin typeface="Verdana"/>
                <a:cs typeface="Verdana"/>
              </a:rPr>
              <a:t> </a:t>
            </a:r>
            <a:r>
              <a:rPr sz="3050" spc="-50" dirty="0">
                <a:latin typeface="Verdana"/>
                <a:cs typeface="Verdana"/>
              </a:rPr>
              <a:t>a 	</a:t>
            </a:r>
            <a:r>
              <a:rPr sz="3050" dirty="0">
                <a:latin typeface="Verdana"/>
                <a:cs typeface="Verdana"/>
              </a:rPr>
              <a:t>coherent</a:t>
            </a:r>
            <a:r>
              <a:rPr sz="3050" spc="95" dirty="0">
                <a:latin typeface="Verdana"/>
                <a:cs typeface="Verdana"/>
              </a:rPr>
              <a:t> </a:t>
            </a:r>
            <a:r>
              <a:rPr sz="3050" spc="-10" dirty="0">
                <a:latin typeface="Verdana"/>
                <a:cs typeface="Verdana"/>
              </a:rPr>
              <a:t>estimate.</a:t>
            </a:r>
            <a:endParaRPr sz="305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3023" y="184404"/>
            <a:ext cx="8996680" cy="782320"/>
            <a:chOff x="573023" y="184404"/>
            <a:chExt cx="8996680" cy="782320"/>
          </a:xfrm>
        </p:grpSpPr>
        <p:sp>
          <p:nvSpPr>
            <p:cNvPr id="4" name="object 4"/>
            <p:cNvSpPr/>
            <p:nvPr/>
          </p:nvSpPr>
          <p:spPr>
            <a:xfrm>
              <a:off x="586739" y="198120"/>
              <a:ext cx="8968740" cy="754380"/>
            </a:xfrm>
            <a:custGeom>
              <a:avLst/>
              <a:gdLst/>
              <a:ahLst/>
              <a:cxnLst/>
              <a:rect l="l" t="t" r="r" b="b"/>
              <a:pathLst>
                <a:path w="8968740" h="754380">
                  <a:moveTo>
                    <a:pt x="8843771" y="754379"/>
                  </a:move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8843771" y="0"/>
                  </a:lnTo>
                  <a:lnTo>
                    <a:pt x="8892873" y="9906"/>
                  </a:lnTo>
                  <a:lnTo>
                    <a:pt x="8932544" y="36957"/>
                  </a:lnTo>
                  <a:lnTo>
                    <a:pt x="8959071" y="77152"/>
                  </a:lnTo>
                  <a:lnTo>
                    <a:pt x="8968739" y="126492"/>
                  </a:lnTo>
                  <a:lnTo>
                    <a:pt x="8968739" y="629411"/>
                  </a:lnTo>
                  <a:lnTo>
                    <a:pt x="8959071" y="678513"/>
                  </a:lnTo>
                  <a:lnTo>
                    <a:pt x="8932544" y="718184"/>
                  </a:lnTo>
                  <a:lnTo>
                    <a:pt x="8892873" y="744712"/>
                  </a:lnTo>
                  <a:lnTo>
                    <a:pt x="8843771" y="75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39" y="198120"/>
              <a:ext cx="8968740" cy="754380"/>
            </a:xfrm>
            <a:custGeom>
              <a:avLst/>
              <a:gdLst/>
              <a:ahLst/>
              <a:cxnLst/>
              <a:rect l="l" t="t" r="r" b="b"/>
              <a:pathLst>
                <a:path w="8968740" h="754380">
                  <a:moveTo>
                    <a:pt x="0" y="126492"/>
                  </a:move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8843771" y="0"/>
                  </a:lnTo>
                  <a:lnTo>
                    <a:pt x="8892873" y="9906"/>
                  </a:lnTo>
                  <a:lnTo>
                    <a:pt x="8932544" y="36957"/>
                  </a:lnTo>
                  <a:lnTo>
                    <a:pt x="8959071" y="77152"/>
                  </a:lnTo>
                  <a:lnTo>
                    <a:pt x="8968739" y="126492"/>
                  </a:lnTo>
                  <a:lnTo>
                    <a:pt x="8968739" y="629411"/>
                  </a:lnTo>
                  <a:lnTo>
                    <a:pt x="8959071" y="678513"/>
                  </a:lnTo>
                  <a:lnTo>
                    <a:pt x="8932544" y="718184"/>
                  </a:lnTo>
                  <a:lnTo>
                    <a:pt x="8892873" y="744712"/>
                  </a:lnTo>
                  <a:lnTo>
                    <a:pt x="8843771" y="754379"/>
                  </a:ln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7710" y="258651"/>
            <a:ext cx="860742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Project</a:t>
            </a:r>
            <a:r>
              <a:rPr sz="3950" b="1" spc="-5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Estimation</a:t>
            </a:r>
            <a:r>
              <a:rPr sz="3950" b="1" spc="-2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Techniques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4306" y="987122"/>
            <a:ext cx="9631045" cy="55645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b="1" dirty="0">
                <a:solidFill>
                  <a:srgbClr val="CC0000"/>
                </a:solidFill>
                <a:latin typeface="Verdana"/>
                <a:cs typeface="Verdana"/>
              </a:rPr>
              <a:t>I.</a:t>
            </a:r>
            <a:r>
              <a:rPr sz="3050" b="1" u="sng" dirty="0">
                <a:solidFill>
                  <a:srgbClr val="008000"/>
                </a:solidFill>
                <a:uFill>
                  <a:solidFill>
                    <a:srgbClr val="008000"/>
                  </a:solidFill>
                </a:uFill>
                <a:latin typeface="Verdana"/>
                <a:cs typeface="Verdana"/>
              </a:rPr>
              <a:t>Expert</a:t>
            </a:r>
            <a:r>
              <a:rPr sz="3050" b="1" u="sng" spc="254" dirty="0">
                <a:solidFill>
                  <a:srgbClr val="008000"/>
                </a:solidFill>
                <a:uFill>
                  <a:solidFill>
                    <a:srgbClr val="008000"/>
                  </a:solidFill>
                </a:uFill>
                <a:latin typeface="Verdana"/>
                <a:cs typeface="Verdana"/>
              </a:rPr>
              <a:t> </a:t>
            </a:r>
            <a:r>
              <a:rPr sz="3050" b="1" u="sng" spc="-10" dirty="0">
                <a:solidFill>
                  <a:srgbClr val="008000"/>
                </a:solidFill>
                <a:uFill>
                  <a:solidFill>
                    <a:srgbClr val="008000"/>
                  </a:solidFill>
                </a:uFill>
                <a:latin typeface="Verdana"/>
                <a:cs typeface="Verdana"/>
              </a:rPr>
              <a:t>judgment</a:t>
            </a:r>
            <a:endParaRPr sz="30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465"/>
              </a:spcBef>
            </a:pPr>
            <a:endParaRPr sz="3050">
              <a:latin typeface="Verdana"/>
              <a:cs typeface="Verdana"/>
            </a:endParaRPr>
          </a:p>
          <a:p>
            <a:pPr marL="528955" marR="5080" indent="-516890" algn="just">
              <a:lnSpc>
                <a:spcPct val="101000"/>
              </a:lnSpc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3050" b="1" dirty="0">
                <a:latin typeface="Verdana"/>
                <a:cs typeface="Verdana"/>
              </a:rPr>
              <a:t>Expert</a:t>
            </a:r>
            <a:r>
              <a:rPr sz="3050" b="1" spc="-120" dirty="0">
                <a:latin typeface="Verdana"/>
                <a:cs typeface="Verdana"/>
              </a:rPr>
              <a:t>  </a:t>
            </a:r>
            <a:r>
              <a:rPr sz="3050" b="1" dirty="0">
                <a:latin typeface="Verdana"/>
                <a:cs typeface="Verdana"/>
              </a:rPr>
              <a:t>makes</a:t>
            </a:r>
            <a:r>
              <a:rPr sz="3050" b="1" spc="-130" dirty="0">
                <a:latin typeface="Verdana"/>
                <a:cs typeface="Verdana"/>
              </a:rPr>
              <a:t>  </a:t>
            </a:r>
            <a:r>
              <a:rPr sz="3050" b="1" dirty="0">
                <a:latin typeface="Verdana"/>
                <a:cs typeface="Verdana"/>
              </a:rPr>
              <a:t>an</a:t>
            </a:r>
            <a:r>
              <a:rPr sz="3050" b="1" spc="-110" dirty="0">
                <a:latin typeface="Verdana"/>
                <a:cs typeface="Verdana"/>
              </a:rPr>
              <a:t>  </a:t>
            </a:r>
            <a:r>
              <a:rPr sz="3050" b="1" dirty="0">
                <a:latin typeface="Verdana"/>
                <a:cs typeface="Verdana"/>
              </a:rPr>
              <a:t>educated</a:t>
            </a:r>
            <a:r>
              <a:rPr sz="3050" b="1" spc="-125" dirty="0">
                <a:latin typeface="Verdana"/>
                <a:cs typeface="Verdana"/>
              </a:rPr>
              <a:t>  </a:t>
            </a:r>
            <a:r>
              <a:rPr sz="3050" b="1" dirty="0">
                <a:latin typeface="Verdana"/>
                <a:cs typeface="Verdana"/>
              </a:rPr>
              <a:t>guess</a:t>
            </a:r>
            <a:r>
              <a:rPr sz="3050" b="1" spc="-110" dirty="0">
                <a:latin typeface="Verdana"/>
                <a:cs typeface="Verdana"/>
              </a:rPr>
              <a:t>  </a:t>
            </a:r>
            <a:r>
              <a:rPr sz="3050" dirty="0">
                <a:latin typeface="Verdana"/>
                <a:cs typeface="Verdana"/>
              </a:rPr>
              <a:t>of</a:t>
            </a:r>
            <a:r>
              <a:rPr sz="3050" spc="-160" dirty="0">
                <a:latin typeface="Verdana"/>
                <a:cs typeface="Verdana"/>
              </a:rPr>
              <a:t>  </a:t>
            </a:r>
            <a:r>
              <a:rPr sz="3050" spc="-25" dirty="0">
                <a:latin typeface="Verdana"/>
                <a:cs typeface="Verdana"/>
              </a:rPr>
              <a:t>the </a:t>
            </a:r>
            <a:r>
              <a:rPr sz="3050" dirty="0">
                <a:latin typeface="Verdana"/>
                <a:cs typeface="Verdana"/>
              </a:rPr>
              <a:t>problem</a:t>
            </a:r>
            <a:r>
              <a:rPr sz="3050" spc="71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size</a:t>
            </a:r>
            <a:r>
              <a:rPr sz="3050" spc="74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after</a:t>
            </a:r>
            <a:r>
              <a:rPr sz="3050" spc="-155" dirty="0">
                <a:latin typeface="Verdana"/>
                <a:cs typeface="Verdana"/>
              </a:rPr>
              <a:t>  </a:t>
            </a:r>
            <a:r>
              <a:rPr sz="3050" dirty="0">
                <a:latin typeface="Verdana"/>
                <a:cs typeface="Verdana"/>
              </a:rPr>
              <a:t>analyzing</a:t>
            </a:r>
            <a:r>
              <a:rPr sz="3050" spc="75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the</a:t>
            </a:r>
            <a:r>
              <a:rPr sz="3050" spc="740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problem</a:t>
            </a:r>
            <a:r>
              <a:rPr sz="3050" spc="755" dirty="0">
                <a:latin typeface="Verdana"/>
                <a:cs typeface="Verdana"/>
              </a:rPr>
              <a:t> </a:t>
            </a:r>
            <a:r>
              <a:rPr sz="3050" spc="-25" dirty="0">
                <a:latin typeface="Verdana"/>
                <a:cs typeface="Verdana"/>
              </a:rPr>
              <a:t>in </a:t>
            </a:r>
            <a:r>
              <a:rPr sz="3050" spc="-10" dirty="0">
                <a:latin typeface="Verdana"/>
                <a:cs typeface="Verdana"/>
              </a:rPr>
              <a:t>detail.</a:t>
            </a:r>
            <a:endParaRPr sz="3050">
              <a:latin typeface="Verdana"/>
              <a:cs typeface="Verdana"/>
            </a:endParaRPr>
          </a:p>
          <a:p>
            <a:pPr marL="528955" marR="6350" indent="-516890" algn="just">
              <a:lnSpc>
                <a:spcPct val="101000"/>
              </a:lnSpc>
              <a:spcBef>
                <a:spcPts val="74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3050" dirty="0">
                <a:latin typeface="Verdana"/>
                <a:cs typeface="Verdana"/>
              </a:rPr>
              <a:t>Expert</a:t>
            </a:r>
            <a:r>
              <a:rPr sz="3050" spc="95" dirty="0">
                <a:latin typeface="Verdana"/>
                <a:cs typeface="Verdana"/>
              </a:rPr>
              <a:t>  </a:t>
            </a:r>
            <a:r>
              <a:rPr sz="3050" b="1" dirty="0">
                <a:latin typeface="Verdana"/>
                <a:cs typeface="Verdana"/>
              </a:rPr>
              <a:t>estimates</a:t>
            </a:r>
            <a:r>
              <a:rPr sz="3050" b="1" spc="120" dirty="0">
                <a:latin typeface="Verdana"/>
                <a:cs typeface="Verdana"/>
              </a:rPr>
              <a:t>  </a:t>
            </a:r>
            <a:r>
              <a:rPr sz="3050" b="1" dirty="0">
                <a:latin typeface="Verdana"/>
                <a:cs typeface="Verdana"/>
              </a:rPr>
              <a:t>the</a:t>
            </a:r>
            <a:r>
              <a:rPr sz="3050" b="1" spc="130" dirty="0">
                <a:latin typeface="Verdana"/>
                <a:cs typeface="Verdana"/>
              </a:rPr>
              <a:t>  </a:t>
            </a:r>
            <a:r>
              <a:rPr sz="3050" b="1" dirty="0">
                <a:latin typeface="Verdana"/>
                <a:cs typeface="Verdana"/>
              </a:rPr>
              <a:t>costs</a:t>
            </a:r>
            <a:r>
              <a:rPr sz="3050" b="1" spc="120" dirty="0">
                <a:latin typeface="Verdana"/>
                <a:cs typeface="Verdana"/>
              </a:rPr>
              <a:t>  </a:t>
            </a:r>
            <a:r>
              <a:rPr sz="3050" b="1" dirty="0">
                <a:latin typeface="Verdana"/>
                <a:cs typeface="Verdana"/>
              </a:rPr>
              <a:t>of</a:t>
            </a:r>
            <a:r>
              <a:rPr sz="3050" b="1" spc="114" dirty="0">
                <a:latin typeface="Verdana"/>
                <a:cs typeface="Verdana"/>
              </a:rPr>
              <a:t>  </a:t>
            </a:r>
            <a:r>
              <a:rPr sz="3050" b="1" spc="-10" dirty="0">
                <a:latin typeface="Verdana"/>
                <a:cs typeface="Verdana"/>
              </a:rPr>
              <a:t>different </a:t>
            </a:r>
            <a:r>
              <a:rPr sz="3050" b="1" dirty="0">
                <a:latin typeface="Verdana"/>
                <a:cs typeface="Verdana"/>
              </a:rPr>
              <a:t>modules</a:t>
            </a:r>
            <a:r>
              <a:rPr sz="3050" b="1" spc="200" dirty="0">
                <a:latin typeface="Verdana"/>
                <a:cs typeface="Verdana"/>
              </a:rPr>
              <a:t> </a:t>
            </a:r>
            <a:r>
              <a:rPr sz="3050" b="1" dirty="0">
                <a:latin typeface="Verdana"/>
                <a:cs typeface="Verdana"/>
              </a:rPr>
              <a:t>(or</a:t>
            </a:r>
            <a:r>
              <a:rPr sz="3050" b="1" spc="165" dirty="0">
                <a:latin typeface="Verdana"/>
                <a:cs typeface="Verdana"/>
              </a:rPr>
              <a:t> </a:t>
            </a:r>
            <a:r>
              <a:rPr sz="3050" b="1" dirty="0">
                <a:latin typeface="Verdana"/>
                <a:cs typeface="Verdana"/>
              </a:rPr>
              <a:t>units)</a:t>
            </a:r>
            <a:r>
              <a:rPr sz="3050" b="1" spc="220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then</a:t>
            </a:r>
            <a:r>
              <a:rPr sz="3050" spc="15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combined</a:t>
            </a:r>
            <a:r>
              <a:rPr sz="3050" spc="150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them</a:t>
            </a:r>
            <a:r>
              <a:rPr sz="3050" spc="150" dirty="0">
                <a:latin typeface="Verdana"/>
                <a:cs typeface="Verdana"/>
              </a:rPr>
              <a:t> </a:t>
            </a:r>
            <a:r>
              <a:rPr sz="3050" spc="-25" dirty="0">
                <a:latin typeface="Verdana"/>
                <a:cs typeface="Verdana"/>
              </a:rPr>
              <a:t>for </a:t>
            </a:r>
            <a:r>
              <a:rPr sz="3050" dirty="0">
                <a:latin typeface="Verdana"/>
                <a:cs typeface="Verdana"/>
              </a:rPr>
              <a:t>overall</a:t>
            </a:r>
            <a:r>
              <a:rPr sz="3050" spc="60" dirty="0">
                <a:latin typeface="Verdana"/>
                <a:cs typeface="Verdana"/>
              </a:rPr>
              <a:t> </a:t>
            </a:r>
            <a:r>
              <a:rPr sz="3050" spc="-10" dirty="0">
                <a:latin typeface="Verdana"/>
                <a:cs typeface="Verdana"/>
              </a:rPr>
              <a:t>estimation.</a:t>
            </a:r>
            <a:endParaRPr sz="3050">
              <a:latin typeface="Verdana"/>
              <a:cs typeface="Verdana"/>
            </a:endParaRPr>
          </a:p>
          <a:p>
            <a:pPr marL="528955" marR="5080" indent="-516890" algn="just">
              <a:lnSpc>
                <a:spcPct val="101000"/>
              </a:lnSpc>
              <a:spcBef>
                <a:spcPts val="73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3050" dirty="0">
                <a:latin typeface="Verdana"/>
                <a:cs typeface="Verdana"/>
              </a:rPr>
              <a:t>But</a:t>
            </a:r>
            <a:r>
              <a:rPr sz="3050" spc="-145" dirty="0">
                <a:latin typeface="Verdana"/>
                <a:cs typeface="Verdana"/>
              </a:rPr>
              <a:t>  </a:t>
            </a:r>
            <a:r>
              <a:rPr sz="3050" dirty="0">
                <a:latin typeface="Verdana"/>
                <a:cs typeface="Verdana"/>
              </a:rPr>
              <a:t>in</a:t>
            </a:r>
            <a:r>
              <a:rPr sz="3050" spc="-140" dirty="0">
                <a:latin typeface="Verdana"/>
                <a:cs typeface="Verdana"/>
              </a:rPr>
              <a:t>  </a:t>
            </a:r>
            <a:r>
              <a:rPr sz="3050" dirty="0">
                <a:latin typeface="Verdana"/>
                <a:cs typeface="Verdana"/>
              </a:rPr>
              <a:t>some</a:t>
            </a:r>
            <a:r>
              <a:rPr sz="3050" spc="-150" dirty="0">
                <a:latin typeface="Verdana"/>
                <a:cs typeface="Verdana"/>
              </a:rPr>
              <a:t>  </a:t>
            </a:r>
            <a:r>
              <a:rPr sz="3050" dirty="0">
                <a:latin typeface="Verdana"/>
                <a:cs typeface="Verdana"/>
              </a:rPr>
              <a:t>situation,</a:t>
            </a:r>
            <a:r>
              <a:rPr sz="3050" spc="-155" dirty="0">
                <a:latin typeface="Verdana"/>
                <a:cs typeface="Verdana"/>
              </a:rPr>
              <a:t>  </a:t>
            </a:r>
            <a:r>
              <a:rPr sz="3050" dirty="0">
                <a:latin typeface="Verdana"/>
                <a:cs typeface="Verdana"/>
              </a:rPr>
              <a:t>an</a:t>
            </a:r>
            <a:r>
              <a:rPr sz="3050" spc="-145" dirty="0">
                <a:latin typeface="Verdana"/>
                <a:cs typeface="Verdana"/>
              </a:rPr>
              <a:t>  </a:t>
            </a:r>
            <a:r>
              <a:rPr sz="3050" b="1" dirty="0">
                <a:latin typeface="Verdana"/>
                <a:cs typeface="Verdana"/>
              </a:rPr>
              <a:t>expert</a:t>
            </a:r>
            <a:r>
              <a:rPr sz="3050" b="1" spc="-135" dirty="0">
                <a:latin typeface="Verdana"/>
                <a:cs typeface="Verdana"/>
              </a:rPr>
              <a:t>  </a:t>
            </a:r>
            <a:r>
              <a:rPr sz="3050" b="1" dirty="0">
                <a:latin typeface="Verdana"/>
                <a:cs typeface="Verdana"/>
              </a:rPr>
              <a:t>may</a:t>
            </a:r>
            <a:r>
              <a:rPr sz="3050" b="1" spc="-125" dirty="0">
                <a:latin typeface="Verdana"/>
                <a:cs typeface="Verdana"/>
              </a:rPr>
              <a:t>  </a:t>
            </a:r>
            <a:r>
              <a:rPr sz="3050" b="1" spc="-25" dirty="0">
                <a:latin typeface="Verdana"/>
                <a:cs typeface="Verdana"/>
              </a:rPr>
              <a:t>not </a:t>
            </a:r>
            <a:r>
              <a:rPr sz="3050" b="1" dirty="0">
                <a:latin typeface="Verdana"/>
                <a:cs typeface="Verdana"/>
              </a:rPr>
              <a:t>have</a:t>
            </a:r>
            <a:r>
              <a:rPr sz="3050" b="1" spc="320" dirty="0">
                <a:latin typeface="Verdana"/>
                <a:cs typeface="Verdana"/>
              </a:rPr>
              <a:t> </a:t>
            </a:r>
            <a:r>
              <a:rPr sz="3050" b="1" dirty="0">
                <a:latin typeface="Verdana"/>
                <a:cs typeface="Verdana"/>
              </a:rPr>
              <a:t>knowledge</a:t>
            </a:r>
            <a:r>
              <a:rPr sz="3050" b="1" spc="330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of</a:t>
            </a:r>
            <a:r>
              <a:rPr sz="3050" spc="29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all</a:t>
            </a:r>
            <a:r>
              <a:rPr sz="3050" spc="29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aspects</a:t>
            </a:r>
            <a:r>
              <a:rPr sz="3050" spc="300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of</a:t>
            </a:r>
            <a:r>
              <a:rPr sz="3050" spc="300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project</a:t>
            </a:r>
            <a:r>
              <a:rPr sz="3050" spc="290" dirty="0">
                <a:latin typeface="Verdana"/>
                <a:cs typeface="Verdana"/>
              </a:rPr>
              <a:t> </a:t>
            </a:r>
            <a:r>
              <a:rPr sz="3050" spc="-25" dirty="0">
                <a:latin typeface="Verdana"/>
                <a:cs typeface="Verdana"/>
              </a:rPr>
              <a:t>or </a:t>
            </a:r>
            <a:r>
              <a:rPr sz="3050" dirty="0">
                <a:latin typeface="Verdana"/>
                <a:cs typeface="Verdana"/>
              </a:rPr>
              <a:t>he</a:t>
            </a:r>
            <a:r>
              <a:rPr sz="3050" spc="7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may</a:t>
            </a:r>
            <a:r>
              <a:rPr sz="3050" spc="90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overlook</a:t>
            </a:r>
            <a:r>
              <a:rPr sz="3050" spc="6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some</a:t>
            </a:r>
            <a:r>
              <a:rPr sz="3050" spc="45" dirty="0">
                <a:latin typeface="Verdana"/>
                <a:cs typeface="Verdana"/>
              </a:rPr>
              <a:t> </a:t>
            </a:r>
            <a:r>
              <a:rPr sz="3050" spc="-10" dirty="0">
                <a:latin typeface="Verdana"/>
                <a:cs typeface="Verdana"/>
              </a:rPr>
              <a:t>factors.</a:t>
            </a:r>
            <a:endParaRPr sz="305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3023" y="184404"/>
            <a:ext cx="8996680" cy="782320"/>
            <a:chOff x="573023" y="184404"/>
            <a:chExt cx="8996680" cy="782320"/>
          </a:xfrm>
        </p:grpSpPr>
        <p:sp>
          <p:nvSpPr>
            <p:cNvPr id="4" name="object 4"/>
            <p:cNvSpPr/>
            <p:nvPr/>
          </p:nvSpPr>
          <p:spPr>
            <a:xfrm>
              <a:off x="586739" y="198120"/>
              <a:ext cx="8968740" cy="754380"/>
            </a:xfrm>
            <a:custGeom>
              <a:avLst/>
              <a:gdLst/>
              <a:ahLst/>
              <a:cxnLst/>
              <a:rect l="l" t="t" r="r" b="b"/>
              <a:pathLst>
                <a:path w="8968740" h="754380">
                  <a:moveTo>
                    <a:pt x="8843771" y="754379"/>
                  </a:move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8843771" y="0"/>
                  </a:lnTo>
                  <a:lnTo>
                    <a:pt x="8892873" y="9906"/>
                  </a:lnTo>
                  <a:lnTo>
                    <a:pt x="8932544" y="36957"/>
                  </a:lnTo>
                  <a:lnTo>
                    <a:pt x="8959071" y="77152"/>
                  </a:lnTo>
                  <a:lnTo>
                    <a:pt x="8968739" y="126492"/>
                  </a:lnTo>
                  <a:lnTo>
                    <a:pt x="8968739" y="629411"/>
                  </a:lnTo>
                  <a:lnTo>
                    <a:pt x="8959071" y="678513"/>
                  </a:lnTo>
                  <a:lnTo>
                    <a:pt x="8932544" y="718184"/>
                  </a:lnTo>
                  <a:lnTo>
                    <a:pt x="8892873" y="744712"/>
                  </a:lnTo>
                  <a:lnTo>
                    <a:pt x="8843771" y="75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39" y="198120"/>
              <a:ext cx="8968740" cy="754380"/>
            </a:xfrm>
            <a:custGeom>
              <a:avLst/>
              <a:gdLst/>
              <a:ahLst/>
              <a:cxnLst/>
              <a:rect l="l" t="t" r="r" b="b"/>
              <a:pathLst>
                <a:path w="8968740" h="754380">
                  <a:moveTo>
                    <a:pt x="0" y="126492"/>
                  </a:move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8843771" y="0"/>
                  </a:lnTo>
                  <a:lnTo>
                    <a:pt x="8892873" y="9906"/>
                  </a:lnTo>
                  <a:lnTo>
                    <a:pt x="8932544" y="36957"/>
                  </a:lnTo>
                  <a:lnTo>
                    <a:pt x="8959071" y="77152"/>
                  </a:lnTo>
                  <a:lnTo>
                    <a:pt x="8968739" y="126492"/>
                  </a:lnTo>
                  <a:lnTo>
                    <a:pt x="8968739" y="629411"/>
                  </a:lnTo>
                  <a:lnTo>
                    <a:pt x="8959071" y="678513"/>
                  </a:lnTo>
                  <a:lnTo>
                    <a:pt x="8932544" y="718184"/>
                  </a:lnTo>
                  <a:lnTo>
                    <a:pt x="8892873" y="744712"/>
                  </a:lnTo>
                  <a:lnTo>
                    <a:pt x="8843771" y="754379"/>
                  </a:ln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7710" y="258651"/>
            <a:ext cx="860742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Project</a:t>
            </a:r>
            <a:r>
              <a:rPr sz="3950" b="1" spc="-5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Estimation</a:t>
            </a:r>
            <a:r>
              <a:rPr sz="3950" b="1" spc="-2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Techniques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94" y="2160593"/>
            <a:ext cx="2279650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13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1633220" algn="l"/>
              </a:tabLst>
            </a:pPr>
            <a:r>
              <a:rPr sz="3050" spc="-25" dirty="0">
                <a:latin typeface="Verdana"/>
                <a:cs typeface="Verdana"/>
              </a:rPr>
              <a:t>So,</a:t>
            </a:r>
            <a:r>
              <a:rPr sz="3050" dirty="0">
                <a:latin typeface="Verdana"/>
                <a:cs typeface="Verdana"/>
              </a:rPr>
              <a:t>	</a:t>
            </a:r>
            <a:r>
              <a:rPr sz="3050" spc="-25" dirty="0">
                <a:latin typeface="Verdana"/>
                <a:cs typeface="Verdana"/>
              </a:rPr>
              <a:t>the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00686" y="2160593"/>
            <a:ext cx="6917690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009775" algn="l"/>
                <a:tab pos="2902585" algn="l"/>
                <a:tab pos="4876800" algn="l"/>
                <a:tab pos="6443345" algn="l"/>
              </a:tabLst>
            </a:pPr>
            <a:r>
              <a:rPr sz="3050" b="1" spc="-10" dirty="0">
                <a:latin typeface="Verdana"/>
                <a:cs typeface="Verdana"/>
              </a:rPr>
              <a:t>chance</a:t>
            </a:r>
            <a:r>
              <a:rPr sz="3050" b="1" dirty="0">
                <a:latin typeface="Verdana"/>
                <a:cs typeface="Verdana"/>
              </a:rPr>
              <a:t>	</a:t>
            </a:r>
            <a:r>
              <a:rPr sz="3050" b="1" spc="-25" dirty="0">
                <a:latin typeface="Verdana"/>
                <a:cs typeface="Verdana"/>
              </a:rPr>
              <a:t>of</a:t>
            </a:r>
            <a:r>
              <a:rPr sz="3050" b="1" dirty="0">
                <a:latin typeface="Verdana"/>
                <a:cs typeface="Verdana"/>
              </a:rPr>
              <a:t>	</a:t>
            </a:r>
            <a:r>
              <a:rPr sz="3050" b="1" spc="-10" dirty="0">
                <a:latin typeface="Verdana"/>
                <a:cs typeface="Verdana"/>
              </a:rPr>
              <a:t>human</a:t>
            </a:r>
            <a:r>
              <a:rPr sz="3050" b="1" dirty="0">
                <a:latin typeface="Verdana"/>
                <a:cs typeface="Verdana"/>
              </a:rPr>
              <a:t>	</a:t>
            </a:r>
            <a:r>
              <a:rPr sz="3050" b="1" spc="-10" dirty="0">
                <a:latin typeface="Verdana"/>
                <a:cs typeface="Verdana"/>
              </a:rPr>
              <a:t>error</a:t>
            </a:r>
            <a:r>
              <a:rPr sz="3050" b="1" dirty="0">
                <a:latin typeface="Verdana"/>
                <a:cs typeface="Verdana"/>
              </a:rPr>
              <a:t>	</a:t>
            </a:r>
            <a:r>
              <a:rPr sz="3050" b="1" spc="-25" dirty="0">
                <a:latin typeface="Verdana"/>
                <a:cs typeface="Verdana"/>
              </a:rPr>
              <a:t>or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4443" y="2629905"/>
            <a:ext cx="6584315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b="1" dirty="0">
                <a:latin typeface="Verdana"/>
                <a:cs typeface="Verdana"/>
              </a:rPr>
              <a:t>individual</a:t>
            </a:r>
            <a:r>
              <a:rPr sz="3050" b="1" spc="90" dirty="0">
                <a:latin typeface="Verdana"/>
                <a:cs typeface="Verdana"/>
              </a:rPr>
              <a:t> </a:t>
            </a:r>
            <a:r>
              <a:rPr sz="3050" b="1" dirty="0">
                <a:latin typeface="Verdana"/>
                <a:cs typeface="Verdana"/>
              </a:rPr>
              <a:t>bias</a:t>
            </a:r>
            <a:r>
              <a:rPr sz="3050" b="1" spc="100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should</a:t>
            </a:r>
            <a:r>
              <a:rPr sz="3050" spc="6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be</a:t>
            </a:r>
            <a:r>
              <a:rPr sz="3050" spc="90" dirty="0">
                <a:latin typeface="Verdana"/>
                <a:cs typeface="Verdana"/>
              </a:rPr>
              <a:t> </a:t>
            </a:r>
            <a:r>
              <a:rPr sz="3050" spc="-10" dirty="0">
                <a:latin typeface="Verdana"/>
                <a:cs typeface="Verdana"/>
              </a:rPr>
              <a:t>there.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94" y="3186233"/>
            <a:ext cx="3579495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13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1382395" algn="l"/>
                <a:tab pos="2851150" algn="l"/>
              </a:tabLst>
            </a:pPr>
            <a:r>
              <a:rPr sz="3050" b="1" spc="-25" dirty="0">
                <a:latin typeface="Verdana"/>
                <a:cs typeface="Verdana"/>
              </a:rPr>
              <a:t>To</a:t>
            </a:r>
            <a:r>
              <a:rPr sz="3050" b="1" dirty="0">
                <a:latin typeface="Verdana"/>
                <a:cs typeface="Verdana"/>
              </a:rPr>
              <a:t>	</a:t>
            </a:r>
            <a:r>
              <a:rPr sz="3050" b="1" spc="-20" dirty="0">
                <a:latin typeface="Verdana"/>
                <a:cs typeface="Verdana"/>
              </a:rPr>
              <a:t>solve</a:t>
            </a:r>
            <a:r>
              <a:rPr sz="3050" b="1" dirty="0">
                <a:latin typeface="Verdana"/>
                <a:cs typeface="Verdana"/>
              </a:rPr>
              <a:t>	</a:t>
            </a:r>
            <a:r>
              <a:rPr sz="3050" b="1" spc="-25" dirty="0">
                <a:latin typeface="Verdana"/>
                <a:cs typeface="Verdana"/>
              </a:rPr>
              <a:t>the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1030" y="3186233"/>
            <a:ext cx="1347470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b="1" spc="-10" dirty="0">
                <a:latin typeface="Verdana"/>
                <a:cs typeface="Verdana"/>
              </a:rPr>
              <a:t>above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98199" y="3186233"/>
            <a:ext cx="1845945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b="1" spc="-10" dirty="0">
                <a:latin typeface="Verdana"/>
                <a:cs typeface="Verdana"/>
              </a:rPr>
              <a:t>problem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36877" y="3186233"/>
            <a:ext cx="1982470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48690" algn="l"/>
              </a:tabLst>
            </a:pPr>
            <a:r>
              <a:rPr sz="3050" spc="-25" dirty="0">
                <a:latin typeface="Times New Roman"/>
                <a:cs typeface="Times New Roman"/>
              </a:rPr>
              <a:t></a:t>
            </a:r>
            <a:r>
              <a:rPr sz="3050" spc="-25" dirty="0">
                <a:latin typeface="Verdana"/>
                <a:cs typeface="Verdana"/>
              </a:rPr>
              <a:t>a</a:t>
            </a:r>
            <a:r>
              <a:rPr sz="3050" dirty="0">
                <a:latin typeface="Verdana"/>
                <a:cs typeface="Verdana"/>
              </a:rPr>
              <a:t>	</a:t>
            </a:r>
            <a:r>
              <a:rPr sz="3050" spc="-20" dirty="0">
                <a:latin typeface="Verdana"/>
                <a:cs typeface="Verdana"/>
              </a:rPr>
              <a:t>more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4443" y="3661665"/>
            <a:ext cx="5118735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767205" algn="l"/>
                <a:tab pos="3079115" algn="l"/>
                <a:tab pos="3843020" algn="l"/>
              </a:tabLst>
            </a:pPr>
            <a:r>
              <a:rPr sz="3050" spc="-10" dirty="0">
                <a:latin typeface="Verdana"/>
                <a:cs typeface="Verdana"/>
              </a:rPr>
              <a:t>refined</a:t>
            </a:r>
            <a:r>
              <a:rPr sz="3050" dirty="0">
                <a:latin typeface="Verdana"/>
                <a:cs typeface="Verdana"/>
              </a:rPr>
              <a:t>	</a:t>
            </a:r>
            <a:r>
              <a:rPr sz="3050" spc="-20" dirty="0">
                <a:latin typeface="Verdana"/>
                <a:cs typeface="Verdana"/>
              </a:rPr>
              <a:t>form</a:t>
            </a:r>
            <a:r>
              <a:rPr sz="3050" dirty="0">
                <a:latin typeface="Verdana"/>
                <a:cs typeface="Verdana"/>
              </a:rPr>
              <a:t>	</a:t>
            </a:r>
            <a:r>
              <a:rPr sz="3050" spc="-25" dirty="0">
                <a:latin typeface="Verdana"/>
                <a:cs typeface="Verdana"/>
              </a:rPr>
              <a:t>of</a:t>
            </a:r>
            <a:r>
              <a:rPr sz="3050" dirty="0">
                <a:latin typeface="Verdana"/>
                <a:cs typeface="Verdana"/>
              </a:rPr>
              <a:t>	</a:t>
            </a:r>
            <a:r>
              <a:rPr sz="3050" spc="-10" dirty="0">
                <a:latin typeface="Verdana"/>
                <a:cs typeface="Verdana"/>
              </a:rPr>
              <a:t>expert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3866" y="3661665"/>
            <a:ext cx="3635375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287905" algn="l"/>
                <a:tab pos="2985135" algn="l"/>
              </a:tabLst>
            </a:pPr>
            <a:r>
              <a:rPr sz="3050" spc="-10" dirty="0">
                <a:latin typeface="Verdana"/>
                <a:cs typeface="Verdana"/>
              </a:rPr>
              <a:t>judgment</a:t>
            </a:r>
            <a:r>
              <a:rPr sz="3050" dirty="0">
                <a:latin typeface="Verdana"/>
                <a:cs typeface="Verdana"/>
              </a:rPr>
              <a:t>	</a:t>
            </a:r>
            <a:r>
              <a:rPr sz="3050" spc="-25" dirty="0">
                <a:latin typeface="Verdana"/>
                <a:cs typeface="Verdana"/>
              </a:rPr>
              <a:t>is</a:t>
            </a:r>
            <a:r>
              <a:rPr sz="3050" dirty="0">
                <a:latin typeface="Verdana"/>
                <a:cs typeface="Verdana"/>
              </a:rPr>
              <a:t>	</a:t>
            </a:r>
            <a:r>
              <a:rPr sz="3050" spc="-25" dirty="0">
                <a:latin typeface="Verdana"/>
                <a:cs typeface="Verdana"/>
              </a:rPr>
              <a:t>the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894" y="4130977"/>
            <a:ext cx="9631045" cy="1998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8955" marR="5080" algn="just">
              <a:lnSpc>
                <a:spcPct val="101000"/>
              </a:lnSpc>
              <a:spcBef>
                <a:spcPts val="95"/>
              </a:spcBef>
            </a:pPr>
            <a:r>
              <a:rPr sz="3050" dirty="0">
                <a:latin typeface="Verdana"/>
                <a:cs typeface="Verdana"/>
              </a:rPr>
              <a:t>estimation</a:t>
            </a:r>
            <a:r>
              <a:rPr sz="3050" spc="10" dirty="0">
                <a:latin typeface="Verdana"/>
                <a:cs typeface="Verdana"/>
              </a:rPr>
              <a:t>  </a:t>
            </a:r>
            <a:r>
              <a:rPr sz="3050" dirty="0">
                <a:latin typeface="Verdana"/>
                <a:cs typeface="Verdana"/>
              </a:rPr>
              <a:t>made</a:t>
            </a:r>
            <a:r>
              <a:rPr sz="3050" spc="10" dirty="0">
                <a:latin typeface="Verdana"/>
                <a:cs typeface="Verdana"/>
              </a:rPr>
              <a:t>  </a:t>
            </a:r>
            <a:r>
              <a:rPr sz="3050" dirty="0">
                <a:latin typeface="Verdana"/>
                <a:cs typeface="Verdana"/>
              </a:rPr>
              <a:t>by</a:t>
            </a:r>
            <a:r>
              <a:rPr sz="3050" spc="20" dirty="0">
                <a:latin typeface="Verdana"/>
                <a:cs typeface="Verdana"/>
              </a:rPr>
              <a:t>  </a:t>
            </a:r>
            <a:r>
              <a:rPr sz="3050" b="1" dirty="0">
                <a:solidFill>
                  <a:srgbClr val="FF0000"/>
                </a:solidFill>
                <a:latin typeface="Verdana"/>
                <a:cs typeface="Verdana"/>
              </a:rPr>
              <a:t>group</a:t>
            </a:r>
            <a:r>
              <a:rPr sz="3050" b="1" spc="35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3050" b="1" dirty="0">
                <a:solidFill>
                  <a:srgbClr val="FF0000"/>
                </a:solidFill>
                <a:latin typeface="Verdana"/>
                <a:cs typeface="Verdana"/>
              </a:rPr>
              <a:t>of</a:t>
            </a:r>
            <a:r>
              <a:rPr sz="3050" b="1" spc="25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3050" b="1" dirty="0">
                <a:solidFill>
                  <a:srgbClr val="FF0000"/>
                </a:solidFill>
                <a:latin typeface="Verdana"/>
                <a:cs typeface="Verdana"/>
              </a:rPr>
              <a:t>experts</a:t>
            </a:r>
            <a:r>
              <a:rPr sz="3050" dirty="0">
                <a:latin typeface="Verdana"/>
                <a:cs typeface="Verdana"/>
              </a:rPr>
              <a:t>.</a:t>
            </a:r>
            <a:r>
              <a:rPr sz="3050" spc="-5" dirty="0">
                <a:latin typeface="Verdana"/>
                <a:cs typeface="Verdana"/>
              </a:rPr>
              <a:t>  </a:t>
            </a:r>
            <a:r>
              <a:rPr sz="3050" spc="-25" dirty="0">
                <a:latin typeface="Verdana"/>
                <a:cs typeface="Verdana"/>
              </a:rPr>
              <a:t>It </a:t>
            </a:r>
            <a:r>
              <a:rPr sz="3050" dirty="0">
                <a:latin typeface="Verdana"/>
                <a:cs typeface="Verdana"/>
              </a:rPr>
              <a:t>should</a:t>
            </a:r>
            <a:r>
              <a:rPr sz="3050" spc="245" dirty="0">
                <a:latin typeface="Verdana"/>
                <a:cs typeface="Verdana"/>
              </a:rPr>
              <a:t>   </a:t>
            </a:r>
            <a:r>
              <a:rPr sz="3050" dirty="0">
                <a:latin typeface="Verdana"/>
                <a:cs typeface="Verdana"/>
              </a:rPr>
              <a:t>minimize</a:t>
            </a:r>
            <a:r>
              <a:rPr sz="3050" spc="250" dirty="0">
                <a:latin typeface="Verdana"/>
                <a:cs typeface="Verdana"/>
              </a:rPr>
              <a:t>   </a:t>
            </a:r>
            <a:r>
              <a:rPr sz="3050" dirty="0">
                <a:latin typeface="Verdana"/>
                <a:cs typeface="Verdana"/>
              </a:rPr>
              <a:t>the</a:t>
            </a:r>
            <a:r>
              <a:rPr sz="3050" spc="265" dirty="0">
                <a:latin typeface="Verdana"/>
                <a:cs typeface="Verdana"/>
              </a:rPr>
              <a:t>   </a:t>
            </a:r>
            <a:r>
              <a:rPr sz="3050" dirty="0">
                <a:latin typeface="Verdana"/>
                <a:cs typeface="Verdana"/>
              </a:rPr>
              <a:t>factors</a:t>
            </a:r>
            <a:r>
              <a:rPr sz="3050" spc="270" dirty="0">
                <a:latin typeface="Verdana"/>
                <a:cs typeface="Verdana"/>
              </a:rPr>
              <a:t>   </a:t>
            </a:r>
            <a:r>
              <a:rPr sz="3050" dirty="0">
                <a:latin typeface="Verdana"/>
                <a:cs typeface="Verdana"/>
              </a:rPr>
              <a:t>of</a:t>
            </a:r>
            <a:r>
              <a:rPr sz="3050" spc="254" dirty="0">
                <a:latin typeface="Verdana"/>
                <a:cs typeface="Verdana"/>
              </a:rPr>
              <a:t>   </a:t>
            </a:r>
            <a:r>
              <a:rPr sz="3050" spc="-10" dirty="0">
                <a:latin typeface="Verdana"/>
                <a:cs typeface="Verdana"/>
              </a:rPr>
              <a:t>above problem.</a:t>
            </a:r>
            <a:endParaRPr sz="3050">
              <a:latin typeface="Verdana"/>
              <a:cs typeface="Verdana"/>
            </a:endParaRPr>
          </a:p>
          <a:p>
            <a:pPr marL="528320" indent="-515620" algn="just">
              <a:lnSpc>
                <a:spcPct val="100000"/>
              </a:lnSpc>
              <a:spcBef>
                <a:spcPts val="780"/>
              </a:spcBef>
              <a:buClr>
                <a:srgbClr val="CC0000"/>
              </a:buClr>
              <a:buFont typeface="Times New Roman"/>
              <a:buChar char="□"/>
              <a:tabLst>
                <a:tab pos="528320" algn="l"/>
              </a:tabLst>
            </a:pPr>
            <a:r>
              <a:rPr sz="3050" dirty="0">
                <a:latin typeface="Verdana"/>
                <a:cs typeface="Verdana"/>
              </a:rPr>
              <a:t>Even</a:t>
            </a:r>
            <a:r>
              <a:rPr sz="3050" spc="50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after</a:t>
            </a:r>
            <a:r>
              <a:rPr sz="3050" spc="80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this,</a:t>
            </a:r>
            <a:r>
              <a:rPr sz="3050" spc="20" dirty="0">
                <a:latin typeface="Verdana"/>
                <a:cs typeface="Verdana"/>
              </a:rPr>
              <a:t> </a:t>
            </a:r>
            <a:r>
              <a:rPr sz="3050" b="1" dirty="0">
                <a:latin typeface="Verdana"/>
                <a:cs typeface="Verdana"/>
              </a:rPr>
              <a:t>chance</a:t>
            </a:r>
            <a:r>
              <a:rPr sz="3050" b="1" spc="55" dirty="0">
                <a:latin typeface="Verdana"/>
                <a:cs typeface="Verdana"/>
              </a:rPr>
              <a:t> </a:t>
            </a:r>
            <a:r>
              <a:rPr sz="3050" b="1" dirty="0">
                <a:latin typeface="Verdana"/>
                <a:cs typeface="Verdana"/>
              </a:rPr>
              <a:t>of</a:t>
            </a:r>
            <a:r>
              <a:rPr sz="3050" b="1" spc="55" dirty="0">
                <a:latin typeface="Verdana"/>
                <a:cs typeface="Verdana"/>
              </a:rPr>
              <a:t> </a:t>
            </a:r>
            <a:r>
              <a:rPr sz="3050" b="1" dirty="0">
                <a:latin typeface="Verdana"/>
                <a:cs typeface="Verdana"/>
              </a:rPr>
              <a:t>biasing</a:t>
            </a:r>
            <a:r>
              <a:rPr sz="3050" b="1" spc="70" dirty="0">
                <a:latin typeface="Verdana"/>
                <a:cs typeface="Verdana"/>
              </a:rPr>
              <a:t> </a:t>
            </a:r>
            <a:r>
              <a:rPr sz="3050" b="1" dirty="0">
                <a:latin typeface="Verdana"/>
                <a:cs typeface="Verdana"/>
              </a:rPr>
              <a:t>is</a:t>
            </a:r>
            <a:r>
              <a:rPr sz="3050" b="1" spc="60" dirty="0">
                <a:latin typeface="Verdana"/>
                <a:cs typeface="Verdana"/>
              </a:rPr>
              <a:t> </a:t>
            </a:r>
            <a:r>
              <a:rPr sz="3050" b="1" spc="-10" dirty="0">
                <a:latin typeface="Verdana"/>
                <a:cs typeface="Verdana"/>
              </a:rPr>
              <a:t>there.</a:t>
            </a:r>
            <a:endParaRPr sz="305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73023" y="184404"/>
            <a:ext cx="8996680" cy="782320"/>
            <a:chOff x="573023" y="184404"/>
            <a:chExt cx="8996680" cy="782320"/>
          </a:xfrm>
        </p:grpSpPr>
        <p:sp>
          <p:nvSpPr>
            <p:cNvPr id="13" name="object 13"/>
            <p:cNvSpPr/>
            <p:nvPr/>
          </p:nvSpPr>
          <p:spPr>
            <a:xfrm>
              <a:off x="586739" y="198120"/>
              <a:ext cx="8968740" cy="754380"/>
            </a:xfrm>
            <a:custGeom>
              <a:avLst/>
              <a:gdLst/>
              <a:ahLst/>
              <a:cxnLst/>
              <a:rect l="l" t="t" r="r" b="b"/>
              <a:pathLst>
                <a:path w="8968740" h="754380">
                  <a:moveTo>
                    <a:pt x="8843771" y="754379"/>
                  </a:move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8843771" y="0"/>
                  </a:lnTo>
                  <a:lnTo>
                    <a:pt x="8892873" y="9906"/>
                  </a:lnTo>
                  <a:lnTo>
                    <a:pt x="8932544" y="36957"/>
                  </a:lnTo>
                  <a:lnTo>
                    <a:pt x="8959071" y="77152"/>
                  </a:lnTo>
                  <a:lnTo>
                    <a:pt x="8968739" y="126492"/>
                  </a:lnTo>
                  <a:lnTo>
                    <a:pt x="8968739" y="629411"/>
                  </a:lnTo>
                  <a:lnTo>
                    <a:pt x="8959071" y="678513"/>
                  </a:lnTo>
                  <a:lnTo>
                    <a:pt x="8932544" y="718184"/>
                  </a:lnTo>
                  <a:lnTo>
                    <a:pt x="8892873" y="744712"/>
                  </a:lnTo>
                  <a:lnTo>
                    <a:pt x="8843771" y="75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6739" y="198120"/>
              <a:ext cx="8968740" cy="754380"/>
            </a:xfrm>
            <a:custGeom>
              <a:avLst/>
              <a:gdLst/>
              <a:ahLst/>
              <a:cxnLst/>
              <a:rect l="l" t="t" r="r" b="b"/>
              <a:pathLst>
                <a:path w="8968740" h="754380">
                  <a:moveTo>
                    <a:pt x="0" y="126492"/>
                  </a:move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8843771" y="0"/>
                  </a:lnTo>
                  <a:lnTo>
                    <a:pt x="8892873" y="9906"/>
                  </a:lnTo>
                  <a:lnTo>
                    <a:pt x="8932544" y="36957"/>
                  </a:lnTo>
                  <a:lnTo>
                    <a:pt x="8959071" y="77152"/>
                  </a:lnTo>
                  <a:lnTo>
                    <a:pt x="8968739" y="126492"/>
                  </a:lnTo>
                  <a:lnTo>
                    <a:pt x="8968739" y="629411"/>
                  </a:lnTo>
                  <a:lnTo>
                    <a:pt x="8959071" y="678513"/>
                  </a:lnTo>
                  <a:lnTo>
                    <a:pt x="8932544" y="718184"/>
                  </a:lnTo>
                  <a:lnTo>
                    <a:pt x="8892873" y="744712"/>
                  </a:lnTo>
                  <a:lnTo>
                    <a:pt x="8843771" y="754379"/>
                  </a:ln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079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110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Project</a:t>
            </a:r>
            <a:r>
              <a:rPr sz="3950" b="1" spc="-5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Estimation</a:t>
            </a:r>
            <a:r>
              <a:rPr sz="3950" b="1" spc="-2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Techniques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278" y="1107414"/>
            <a:ext cx="9629775" cy="24276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b="1" dirty="0">
                <a:solidFill>
                  <a:srgbClr val="CC0000"/>
                </a:solidFill>
                <a:latin typeface="Verdana"/>
                <a:cs typeface="Verdana"/>
              </a:rPr>
              <a:t>I.</a:t>
            </a:r>
            <a:r>
              <a:rPr sz="3050" b="1" u="sng" dirty="0">
                <a:solidFill>
                  <a:srgbClr val="008000"/>
                </a:solidFill>
                <a:uFill>
                  <a:solidFill>
                    <a:srgbClr val="008000"/>
                  </a:solidFill>
                </a:uFill>
                <a:latin typeface="Verdana"/>
                <a:cs typeface="Verdana"/>
              </a:rPr>
              <a:t>Expert</a:t>
            </a:r>
            <a:r>
              <a:rPr sz="3050" b="1" u="sng" spc="250" dirty="0">
                <a:solidFill>
                  <a:srgbClr val="008000"/>
                </a:solidFill>
                <a:uFill>
                  <a:solidFill>
                    <a:srgbClr val="008000"/>
                  </a:solidFill>
                </a:uFill>
                <a:latin typeface="Verdana"/>
                <a:cs typeface="Verdana"/>
              </a:rPr>
              <a:t> </a:t>
            </a:r>
            <a:r>
              <a:rPr sz="3050" b="1" u="sng" spc="-10" dirty="0">
                <a:solidFill>
                  <a:srgbClr val="008000"/>
                </a:solidFill>
                <a:uFill>
                  <a:solidFill>
                    <a:srgbClr val="008000"/>
                  </a:solidFill>
                </a:uFill>
                <a:latin typeface="Verdana"/>
                <a:cs typeface="Verdana"/>
              </a:rPr>
              <a:t>judgment</a:t>
            </a:r>
            <a:endParaRPr sz="30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65"/>
              </a:spcBef>
            </a:pPr>
            <a:endParaRPr sz="3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528955" algn="l"/>
              </a:tabLst>
            </a:pPr>
            <a:r>
              <a:rPr sz="2650" spc="700" dirty="0">
                <a:solidFill>
                  <a:srgbClr val="CC0000"/>
                </a:solidFill>
                <a:latin typeface="Times New Roman"/>
                <a:cs typeface="Times New Roman"/>
              </a:rPr>
              <a:t>□</a:t>
            </a:r>
            <a:r>
              <a:rPr sz="2650" dirty="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sz="2650" b="1" spc="-10" dirty="0">
                <a:latin typeface="Verdana"/>
                <a:cs typeface="Verdana"/>
              </a:rPr>
              <a:t>Advantages:</a:t>
            </a:r>
            <a:endParaRPr sz="2650">
              <a:latin typeface="Verdana"/>
              <a:cs typeface="Verdana"/>
            </a:endParaRPr>
          </a:p>
          <a:p>
            <a:pPr marL="528955" marR="5080" indent="-516890">
              <a:lnSpc>
                <a:spcPts val="3170"/>
              </a:lnSpc>
              <a:spcBef>
                <a:spcPts val="730"/>
              </a:spcBef>
              <a:buClr>
                <a:srgbClr val="CC0000"/>
              </a:buClr>
              <a:buFont typeface="Arial MT"/>
              <a:buChar char="•"/>
              <a:tabLst>
                <a:tab pos="528955" algn="l"/>
                <a:tab pos="1772920" algn="l"/>
                <a:tab pos="5130165" algn="l"/>
                <a:tab pos="5961380" algn="l"/>
                <a:tab pos="6555105" algn="l"/>
                <a:tab pos="8465820" algn="l"/>
              </a:tabLst>
            </a:pPr>
            <a:r>
              <a:rPr sz="2650" b="1" spc="-10" dirty="0">
                <a:latin typeface="Verdana"/>
                <a:cs typeface="Verdana"/>
              </a:rPr>
              <a:t>Quick</a:t>
            </a:r>
            <a:r>
              <a:rPr sz="2650" b="1" dirty="0">
                <a:latin typeface="Verdana"/>
                <a:cs typeface="Verdana"/>
              </a:rPr>
              <a:t>	</a:t>
            </a:r>
            <a:r>
              <a:rPr sz="2650" b="1" spc="-10" dirty="0">
                <a:latin typeface="Verdana"/>
                <a:cs typeface="Verdana"/>
              </a:rPr>
              <a:t>Implementation:</a:t>
            </a:r>
            <a:r>
              <a:rPr sz="2650" b="1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Can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be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conducted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rapidly </a:t>
            </a:r>
            <a:r>
              <a:rPr sz="2650" dirty="0">
                <a:latin typeface="Verdana"/>
                <a:cs typeface="Verdana"/>
              </a:rPr>
              <a:t>without</a:t>
            </a:r>
            <a:r>
              <a:rPr sz="2650" spc="-10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extensive</a:t>
            </a:r>
            <a:r>
              <a:rPr sz="2650" spc="-100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processes.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6748" y="3588453"/>
            <a:ext cx="4951095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02615" algn="l"/>
                <a:tab pos="2077720" algn="l"/>
                <a:tab pos="3505835" algn="l"/>
              </a:tabLst>
            </a:pPr>
            <a:r>
              <a:rPr sz="2650" spc="-25" dirty="0">
                <a:latin typeface="Verdana"/>
                <a:cs typeface="Verdana"/>
              </a:rPr>
              <a:t>to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various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project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contexts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9278" y="3588453"/>
            <a:ext cx="4457065" cy="131381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528955" marR="5080" indent="-516890">
              <a:lnSpc>
                <a:spcPts val="3170"/>
              </a:lnSpc>
              <a:spcBef>
                <a:spcPts val="204"/>
              </a:spcBef>
              <a:buClr>
                <a:srgbClr val="CC0000"/>
              </a:buClr>
              <a:buFont typeface="Arial MT"/>
              <a:buChar char="•"/>
              <a:tabLst>
                <a:tab pos="528955" algn="l"/>
                <a:tab pos="2758440" algn="l"/>
              </a:tabLst>
            </a:pPr>
            <a:r>
              <a:rPr sz="2650" b="1" spc="-10" dirty="0">
                <a:latin typeface="Verdana"/>
                <a:cs typeface="Verdana"/>
              </a:rPr>
              <a:t>Flexibility:</a:t>
            </a:r>
            <a:r>
              <a:rPr sz="2650" b="1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Adaptable </a:t>
            </a:r>
            <a:r>
              <a:rPr sz="2650" dirty="0">
                <a:latin typeface="Verdana"/>
                <a:cs typeface="Verdana"/>
              </a:rPr>
              <a:t>and</a:t>
            </a:r>
            <a:r>
              <a:rPr sz="2650" spc="-5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stages.</a:t>
            </a:r>
            <a:endParaRPr sz="265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51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b="1" spc="-10" dirty="0">
                <a:latin typeface="Verdana"/>
                <a:cs typeface="Verdana"/>
              </a:rPr>
              <a:t>Disadvantages: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9278" y="4957078"/>
            <a:ext cx="9631045" cy="171577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528955" marR="5080" indent="-516890">
              <a:lnSpc>
                <a:spcPts val="3170"/>
              </a:lnSpc>
              <a:spcBef>
                <a:spcPts val="204"/>
              </a:spcBef>
              <a:buClr>
                <a:srgbClr val="CC0000"/>
              </a:buClr>
              <a:buFont typeface="Arial MT"/>
              <a:buChar char="•"/>
              <a:tabLst>
                <a:tab pos="528955" algn="l"/>
                <a:tab pos="3260090" algn="l"/>
                <a:tab pos="5264785" algn="l"/>
                <a:tab pos="6354445" algn="l"/>
                <a:tab pos="7122159" algn="l"/>
                <a:tab pos="9211310" algn="l"/>
              </a:tabLst>
            </a:pPr>
            <a:r>
              <a:rPr sz="2650" b="1" spc="-10" dirty="0">
                <a:latin typeface="Verdana"/>
                <a:cs typeface="Verdana"/>
              </a:rPr>
              <a:t>Subjectivity:</a:t>
            </a:r>
            <a:r>
              <a:rPr sz="2650" b="1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Estimates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may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be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influenced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by </a:t>
            </a:r>
            <a:r>
              <a:rPr sz="2650" dirty="0">
                <a:latin typeface="Verdana"/>
                <a:cs typeface="Verdana"/>
              </a:rPr>
              <a:t>individual</a:t>
            </a:r>
            <a:r>
              <a:rPr sz="2650" spc="-4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biases</a:t>
            </a:r>
            <a:r>
              <a:rPr sz="2650" spc="-10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or</a:t>
            </a:r>
            <a:r>
              <a:rPr sz="2650" spc="-9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limited</a:t>
            </a:r>
            <a:r>
              <a:rPr sz="2650" spc="-5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perspectives.</a:t>
            </a:r>
            <a:endParaRPr sz="2650">
              <a:latin typeface="Verdana"/>
              <a:cs typeface="Verdana"/>
            </a:endParaRPr>
          </a:p>
          <a:p>
            <a:pPr marL="528955" marR="8255" indent="-516890">
              <a:lnSpc>
                <a:spcPts val="3170"/>
              </a:lnSpc>
              <a:spcBef>
                <a:spcPts val="620"/>
              </a:spcBef>
              <a:buClr>
                <a:srgbClr val="CC0000"/>
              </a:buClr>
              <a:buFont typeface="Arial MT"/>
              <a:buChar char="•"/>
              <a:tabLst>
                <a:tab pos="528955" algn="l"/>
              </a:tabLst>
            </a:pPr>
            <a:r>
              <a:rPr sz="2650" b="1" dirty="0">
                <a:latin typeface="Verdana"/>
                <a:cs typeface="Verdana"/>
              </a:rPr>
              <a:t>Lack</a:t>
            </a:r>
            <a:r>
              <a:rPr sz="2650" b="1" spc="290" dirty="0">
                <a:latin typeface="Verdana"/>
                <a:cs typeface="Verdana"/>
              </a:rPr>
              <a:t> </a:t>
            </a:r>
            <a:r>
              <a:rPr sz="2650" b="1" dirty="0">
                <a:latin typeface="Verdana"/>
                <a:cs typeface="Verdana"/>
              </a:rPr>
              <a:t>of</a:t>
            </a:r>
            <a:r>
              <a:rPr sz="2650" b="1" spc="300" dirty="0">
                <a:latin typeface="Verdana"/>
                <a:cs typeface="Verdana"/>
              </a:rPr>
              <a:t> </a:t>
            </a:r>
            <a:r>
              <a:rPr sz="2650" b="1" dirty="0">
                <a:latin typeface="Verdana"/>
                <a:cs typeface="Verdana"/>
              </a:rPr>
              <a:t>Anonymity:</a:t>
            </a:r>
            <a:r>
              <a:rPr sz="2650" b="1" spc="31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Experts</a:t>
            </a:r>
            <a:r>
              <a:rPr sz="2650" spc="27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may</a:t>
            </a:r>
            <a:r>
              <a:rPr sz="2650" spc="29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be</a:t>
            </a:r>
            <a:r>
              <a:rPr sz="2650" spc="28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influenced</a:t>
            </a:r>
            <a:r>
              <a:rPr sz="2650" spc="295" dirty="0">
                <a:latin typeface="Verdana"/>
                <a:cs typeface="Verdana"/>
              </a:rPr>
              <a:t> </a:t>
            </a:r>
            <a:r>
              <a:rPr sz="2650" spc="-25" dirty="0">
                <a:latin typeface="Verdana"/>
                <a:cs typeface="Verdana"/>
              </a:rPr>
              <a:t>by </a:t>
            </a:r>
            <a:r>
              <a:rPr sz="2650" dirty="0">
                <a:latin typeface="Verdana"/>
                <a:cs typeface="Verdana"/>
              </a:rPr>
              <a:t>group</a:t>
            </a:r>
            <a:r>
              <a:rPr sz="2650" spc="-6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dynamics</a:t>
            </a:r>
            <a:r>
              <a:rPr sz="2650" spc="-5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or</a:t>
            </a:r>
            <a:r>
              <a:rPr sz="2650" spc="-12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dominant</a:t>
            </a:r>
            <a:r>
              <a:rPr sz="2650" spc="-40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opinions.</a:t>
            </a:r>
            <a:endParaRPr sz="265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3023" y="184404"/>
            <a:ext cx="8996680" cy="782320"/>
            <a:chOff x="573023" y="184404"/>
            <a:chExt cx="8996680" cy="782320"/>
          </a:xfrm>
        </p:grpSpPr>
        <p:sp>
          <p:nvSpPr>
            <p:cNvPr id="7" name="object 7"/>
            <p:cNvSpPr/>
            <p:nvPr/>
          </p:nvSpPr>
          <p:spPr>
            <a:xfrm>
              <a:off x="586739" y="198120"/>
              <a:ext cx="8968740" cy="754380"/>
            </a:xfrm>
            <a:custGeom>
              <a:avLst/>
              <a:gdLst/>
              <a:ahLst/>
              <a:cxnLst/>
              <a:rect l="l" t="t" r="r" b="b"/>
              <a:pathLst>
                <a:path w="8968740" h="754380">
                  <a:moveTo>
                    <a:pt x="8843771" y="754379"/>
                  </a:move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8843771" y="0"/>
                  </a:lnTo>
                  <a:lnTo>
                    <a:pt x="8892873" y="9906"/>
                  </a:lnTo>
                  <a:lnTo>
                    <a:pt x="8932544" y="36957"/>
                  </a:lnTo>
                  <a:lnTo>
                    <a:pt x="8959071" y="77152"/>
                  </a:lnTo>
                  <a:lnTo>
                    <a:pt x="8968739" y="126492"/>
                  </a:lnTo>
                  <a:lnTo>
                    <a:pt x="8968739" y="629411"/>
                  </a:lnTo>
                  <a:lnTo>
                    <a:pt x="8959071" y="678513"/>
                  </a:lnTo>
                  <a:lnTo>
                    <a:pt x="8932544" y="718184"/>
                  </a:lnTo>
                  <a:lnTo>
                    <a:pt x="8892873" y="744712"/>
                  </a:lnTo>
                  <a:lnTo>
                    <a:pt x="8843771" y="75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6739" y="198120"/>
              <a:ext cx="8968740" cy="754380"/>
            </a:xfrm>
            <a:custGeom>
              <a:avLst/>
              <a:gdLst/>
              <a:ahLst/>
              <a:cxnLst/>
              <a:rect l="l" t="t" r="r" b="b"/>
              <a:pathLst>
                <a:path w="8968740" h="754380">
                  <a:moveTo>
                    <a:pt x="0" y="126492"/>
                  </a:move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8843771" y="0"/>
                  </a:lnTo>
                  <a:lnTo>
                    <a:pt x="8892873" y="9906"/>
                  </a:lnTo>
                  <a:lnTo>
                    <a:pt x="8932544" y="36957"/>
                  </a:lnTo>
                  <a:lnTo>
                    <a:pt x="8959071" y="77152"/>
                  </a:lnTo>
                  <a:lnTo>
                    <a:pt x="8968739" y="126492"/>
                  </a:lnTo>
                  <a:lnTo>
                    <a:pt x="8968739" y="629411"/>
                  </a:lnTo>
                  <a:lnTo>
                    <a:pt x="8959071" y="678513"/>
                  </a:lnTo>
                  <a:lnTo>
                    <a:pt x="8932544" y="718184"/>
                  </a:lnTo>
                  <a:lnTo>
                    <a:pt x="8892873" y="744712"/>
                  </a:lnTo>
                  <a:lnTo>
                    <a:pt x="8843771" y="754379"/>
                  </a:ln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67710" y="258651"/>
            <a:ext cx="860742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Project</a:t>
            </a:r>
            <a:r>
              <a:rPr sz="3950" b="1" spc="-5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Estimation</a:t>
            </a:r>
            <a:r>
              <a:rPr sz="3950" b="1" spc="-2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Techniques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099" y="2017317"/>
            <a:ext cx="9213215" cy="380682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528955" marR="5715" indent="-516890" algn="just">
              <a:lnSpc>
                <a:spcPts val="3170"/>
              </a:lnSpc>
              <a:spcBef>
                <a:spcPts val="204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It</a:t>
            </a:r>
            <a:r>
              <a:rPr sz="2650" spc="-5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provides</a:t>
            </a:r>
            <a:r>
              <a:rPr sz="2650" spc="-50" dirty="0">
                <a:latin typeface="Verdana"/>
                <a:cs typeface="Verdana"/>
              </a:rPr>
              <a:t>  </a:t>
            </a:r>
            <a:r>
              <a:rPr sz="2650" dirty="0">
                <a:solidFill>
                  <a:srgbClr val="FF0000"/>
                </a:solidFill>
                <a:latin typeface="Verdana"/>
                <a:cs typeface="Verdana"/>
              </a:rPr>
              <a:t>solution</a:t>
            </a:r>
            <a:r>
              <a:rPr sz="2650" spc="-50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650" dirty="0">
                <a:solidFill>
                  <a:srgbClr val="FF0000"/>
                </a:solidFill>
                <a:latin typeface="Verdana"/>
                <a:cs typeface="Verdana"/>
              </a:rPr>
              <a:t>to</a:t>
            </a:r>
            <a:r>
              <a:rPr sz="2650" spc="-45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650" dirty="0">
                <a:solidFill>
                  <a:srgbClr val="FF0000"/>
                </a:solidFill>
                <a:latin typeface="Verdana"/>
                <a:cs typeface="Verdana"/>
              </a:rPr>
              <a:t>the</a:t>
            </a:r>
            <a:r>
              <a:rPr sz="2650" spc="-55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650" dirty="0">
                <a:solidFill>
                  <a:srgbClr val="FF0000"/>
                </a:solidFill>
                <a:latin typeface="Verdana"/>
                <a:cs typeface="Verdana"/>
              </a:rPr>
              <a:t>shortcomings</a:t>
            </a:r>
            <a:r>
              <a:rPr sz="2650" spc="-40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of</a:t>
            </a:r>
            <a:r>
              <a:rPr sz="2650" spc="-50" dirty="0">
                <a:latin typeface="Verdana"/>
                <a:cs typeface="Verdana"/>
              </a:rPr>
              <a:t>  </a:t>
            </a:r>
            <a:r>
              <a:rPr sz="2650" spc="-25" dirty="0">
                <a:latin typeface="Verdana"/>
                <a:cs typeface="Verdana"/>
              </a:rPr>
              <a:t>the </a:t>
            </a:r>
            <a:r>
              <a:rPr sz="2650" dirty="0">
                <a:latin typeface="Verdana"/>
                <a:cs typeface="Verdana"/>
              </a:rPr>
              <a:t>expert</a:t>
            </a:r>
            <a:r>
              <a:rPr sz="2650" spc="-12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judgment</a:t>
            </a:r>
            <a:r>
              <a:rPr sz="2650" spc="-100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approach.</a:t>
            </a:r>
            <a:endParaRPr sz="2650">
              <a:latin typeface="Verdana"/>
              <a:cs typeface="Verdana"/>
            </a:endParaRPr>
          </a:p>
          <a:p>
            <a:pPr marL="528955" marR="5080" indent="-516890" algn="just">
              <a:lnSpc>
                <a:spcPts val="3170"/>
              </a:lnSpc>
              <a:spcBef>
                <a:spcPts val="63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Delphi estimation</a:t>
            </a:r>
            <a:r>
              <a:rPr sz="2650" spc="1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is</a:t>
            </a:r>
            <a:r>
              <a:rPr sz="2650" spc="4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carried</a:t>
            </a:r>
            <a:r>
              <a:rPr sz="2650" spc="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out</a:t>
            </a:r>
            <a:r>
              <a:rPr sz="2650" spc="3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by</a:t>
            </a:r>
            <a:r>
              <a:rPr sz="2650" spc="-1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a</a:t>
            </a:r>
            <a:r>
              <a:rPr sz="2650" spc="35" dirty="0">
                <a:latin typeface="Verdana"/>
                <a:cs typeface="Verdana"/>
              </a:rPr>
              <a:t> </a:t>
            </a:r>
            <a:r>
              <a:rPr sz="2650" b="1" dirty="0">
                <a:latin typeface="Verdana"/>
                <a:cs typeface="Verdana"/>
              </a:rPr>
              <a:t>team</a:t>
            </a:r>
            <a:r>
              <a:rPr sz="2650" b="1" spc="45" dirty="0">
                <a:latin typeface="Verdana"/>
                <a:cs typeface="Verdana"/>
              </a:rPr>
              <a:t> </a:t>
            </a:r>
            <a:r>
              <a:rPr sz="2650" b="1" spc="-10" dirty="0">
                <a:latin typeface="Verdana"/>
                <a:cs typeface="Verdana"/>
              </a:rPr>
              <a:t>having </a:t>
            </a:r>
            <a:r>
              <a:rPr sz="2650" b="1" dirty="0">
                <a:latin typeface="Verdana"/>
                <a:cs typeface="Verdana"/>
              </a:rPr>
              <a:t>a</a:t>
            </a:r>
            <a:r>
              <a:rPr sz="2650" b="1" spc="515" dirty="0">
                <a:latin typeface="Verdana"/>
                <a:cs typeface="Verdana"/>
              </a:rPr>
              <a:t>  </a:t>
            </a:r>
            <a:r>
              <a:rPr sz="2650" b="1" dirty="0">
                <a:latin typeface="Verdana"/>
                <a:cs typeface="Verdana"/>
              </a:rPr>
              <a:t>group</a:t>
            </a:r>
            <a:r>
              <a:rPr sz="2650" b="1" spc="520" dirty="0">
                <a:latin typeface="Verdana"/>
                <a:cs typeface="Verdana"/>
              </a:rPr>
              <a:t>  </a:t>
            </a:r>
            <a:r>
              <a:rPr sz="2650" b="1" dirty="0">
                <a:latin typeface="Verdana"/>
                <a:cs typeface="Verdana"/>
              </a:rPr>
              <a:t>of</a:t>
            </a:r>
            <a:r>
              <a:rPr sz="2650" b="1" spc="525" dirty="0">
                <a:latin typeface="Verdana"/>
                <a:cs typeface="Verdana"/>
              </a:rPr>
              <a:t>  </a:t>
            </a:r>
            <a:r>
              <a:rPr sz="2650" b="1" dirty="0">
                <a:solidFill>
                  <a:srgbClr val="FF0000"/>
                </a:solidFill>
                <a:latin typeface="Verdana"/>
                <a:cs typeface="Verdana"/>
              </a:rPr>
              <a:t>experts</a:t>
            </a:r>
            <a:r>
              <a:rPr sz="2650" b="1" spc="509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650" b="1" dirty="0">
                <a:solidFill>
                  <a:srgbClr val="FF0000"/>
                </a:solidFill>
                <a:latin typeface="Verdana"/>
                <a:cs typeface="Verdana"/>
              </a:rPr>
              <a:t>(estimators)</a:t>
            </a:r>
            <a:r>
              <a:rPr sz="2650" b="1" spc="525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650" b="1" dirty="0">
                <a:solidFill>
                  <a:srgbClr val="FF0000"/>
                </a:solidFill>
                <a:latin typeface="Verdana"/>
                <a:cs typeface="Verdana"/>
              </a:rPr>
              <a:t>and</a:t>
            </a:r>
            <a:r>
              <a:rPr sz="2650" b="1" spc="525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650" b="1" spc="-50" dirty="0">
                <a:solidFill>
                  <a:srgbClr val="FF0000"/>
                </a:solidFill>
                <a:latin typeface="Verdana"/>
                <a:cs typeface="Verdana"/>
              </a:rPr>
              <a:t>a </a:t>
            </a:r>
            <a:r>
              <a:rPr sz="2650" b="1" spc="-10" dirty="0">
                <a:solidFill>
                  <a:srgbClr val="FF0000"/>
                </a:solidFill>
                <a:latin typeface="Verdana"/>
                <a:cs typeface="Verdana"/>
              </a:rPr>
              <a:t>coordinator.</a:t>
            </a:r>
            <a:endParaRPr sz="2650">
              <a:latin typeface="Verdana"/>
              <a:cs typeface="Verdana"/>
            </a:endParaRPr>
          </a:p>
          <a:p>
            <a:pPr marL="528955" marR="8255" indent="-516890" algn="just">
              <a:lnSpc>
                <a:spcPts val="3170"/>
              </a:lnSpc>
              <a:spcBef>
                <a:spcPts val="60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In</a:t>
            </a:r>
            <a:r>
              <a:rPr sz="2650" spc="7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it,</a:t>
            </a:r>
            <a:r>
              <a:rPr sz="2650" spc="8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the</a:t>
            </a:r>
            <a:r>
              <a:rPr sz="2650" spc="8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coordinator</a:t>
            </a:r>
            <a:r>
              <a:rPr sz="2650" spc="9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provides</a:t>
            </a:r>
            <a:r>
              <a:rPr sz="2650" spc="6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each</a:t>
            </a:r>
            <a:r>
              <a:rPr sz="2650" spc="8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estimator</a:t>
            </a:r>
            <a:r>
              <a:rPr sz="2650" spc="75" dirty="0">
                <a:latin typeface="Verdana"/>
                <a:cs typeface="Verdana"/>
              </a:rPr>
              <a:t> </a:t>
            </a:r>
            <a:r>
              <a:rPr sz="2650" spc="-20" dirty="0">
                <a:latin typeface="Verdana"/>
                <a:cs typeface="Verdana"/>
              </a:rPr>
              <a:t>with </a:t>
            </a:r>
            <a:r>
              <a:rPr sz="2650" dirty="0">
                <a:latin typeface="Verdana"/>
                <a:cs typeface="Verdana"/>
              </a:rPr>
              <a:t>a</a:t>
            </a:r>
            <a:r>
              <a:rPr sz="2650" spc="355" dirty="0"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copy</a:t>
            </a:r>
            <a:r>
              <a:rPr sz="2650" spc="37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of</a:t>
            </a:r>
            <a:r>
              <a:rPr sz="2650" spc="37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the</a:t>
            </a:r>
            <a:r>
              <a:rPr sz="2650" spc="38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software</a:t>
            </a:r>
            <a:r>
              <a:rPr sz="2650" spc="36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requirements</a:t>
            </a:r>
            <a:r>
              <a:rPr sz="2650" spc="34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BF0000"/>
                </a:solidFill>
                <a:latin typeface="Verdana"/>
                <a:cs typeface="Verdana"/>
              </a:rPr>
              <a:t>specification </a:t>
            </a:r>
            <a:r>
              <a:rPr sz="2650" dirty="0">
                <a:latin typeface="Verdana"/>
                <a:cs typeface="Verdana"/>
              </a:rPr>
              <a:t>(SRS)</a:t>
            </a:r>
            <a:r>
              <a:rPr sz="2650" spc="14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document</a:t>
            </a:r>
            <a:r>
              <a:rPr sz="2650" spc="15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and</a:t>
            </a:r>
            <a:r>
              <a:rPr sz="2650" spc="15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a</a:t>
            </a:r>
            <a:r>
              <a:rPr sz="2650" spc="150" dirty="0"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form</a:t>
            </a:r>
            <a:r>
              <a:rPr sz="2650" spc="15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for</a:t>
            </a:r>
            <a:r>
              <a:rPr sz="2650" spc="16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recording</a:t>
            </a:r>
            <a:r>
              <a:rPr sz="2650" spc="15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his</a:t>
            </a:r>
            <a:r>
              <a:rPr sz="2650" spc="16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spc="-20" dirty="0">
                <a:solidFill>
                  <a:srgbClr val="BF0000"/>
                </a:solidFill>
                <a:latin typeface="Verdana"/>
                <a:cs typeface="Verdana"/>
              </a:rPr>
              <a:t>cost </a:t>
            </a:r>
            <a:r>
              <a:rPr sz="2650" spc="-10" dirty="0">
                <a:solidFill>
                  <a:srgbClr val="BF0000"/>
                </a:solidFill>
                <a:latin typeface="Verdana"/>
                <a:cs typeface="Verdana"/>
              </a:rPr>
              <a:t>estimate</a:t>
            </a:r>
            <a:r>
              <a:rPr sz="2650" spc="-10" dirty="0">
                <a:latin typeface="Verdana"/>
                <a:cs typeface="Verdana"/>
              </a:rPr>
              <a:t>.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32680" y="5879099"/>
            <a:ext cx="3601720" cy="83058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42545" marR="5080" indent="-30480">
              <a:lnSpc>
                <a:spcPts val="3170"/>
              </a:lnSpc>
              <a:spcBef>
                <a:spcPts val="195"/>
              </a:spcBef>
              <a:tabLst>
                <a:tab pos="961390" algn="l"/>
                <a:tab pos="1953895" algn="l"/>
                <a:tab pos="2409825" algn="l"/>
                <a:tab pos="3043555" algn="l"/>
              </a:tabLst>
            </a:pPr>
            <a:r>
              <a:rPr sz="2650" spc="-10" dirty="0">
                <a:latin typeface="Verdana"/>
                <a:cs typeface="Verdana"/>
              </a:rPr>
              <a:t>individual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estimates </a:t>
            </a:r>
            <a:r>
              <a:rPr sz="2650" spc="-25" dirty="0">
                <a:latin typeface="Verdana"/>
                <a:cs typeface="Verdana"/>
              </a:rPr>
              <a:t>and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submit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to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the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3099" y="5879099"/>
            <a:ext cx="5368290" cy="123253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528955" marR="5080" indent="-516890" algn="just">
              <a:lnSpc>
                <a:spcPts val="3170"/>
              </a:lnSpc>
              <a:spcBef>
                <a:spcPts val="19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Estimators</a:t>
            </a:r>
            <a:r>
              <a:rPr sz="2650" spc="29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complete</a:t>
            </a:r>
            <a:r>
              <a:rPr sz="2650" spc="295" dirty="0">
                <a:latin typeface="Verdana"/>
                <a:cs typeface="Verdana"/>
              </a:rPr>
              <a:t>  </a:t>
            </a:r>
            <a:r>
              <a:rPr sz="2650" spc="-10" dirty="0">
                <a:latin typeface="Verdana"/>
                <a:cs typeface="Verdana"/>
              </a:rPr>
              <a:t>their </a:t>
            </a:r>
            <a:r>
              <a:rPr sz="2650" dirty="0">
                <a:latin typeface="Verdana"/>
                <a:cs typeface="Verdana"/>
              </a:rPr>
              <a:t>anonymously</a:t>
            </a:r>
            <a:r>
              <a:rPr sz="2650" spc="150" dirty="0">
                <a:latin typeface="Verdana"/>
                <a:cs typeface="Verdana"/>
              </a:rPr>
              <a:t>  </a:t>
            </a:r>
            <a:r>
              <a:rPr sz="2650" spc="-10" dirty="0">
                <a:latin typeface="Verdana"/>
                <a:cs typeface="Verdana"/>
              </a:rPr>
              <a:t>(unidentified) coordinator.</a:t>
            </a:r>
            <a:endParaRPr sz="265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3023" y="184404"/>
            <a:ext cx="8996680" cy="782320"/>
            <a:chOff x="573023" y="184404"/>
            <a:chExt cx="8996680" cy="782320"/>
          </a:xfrm>
        </p:grpSpPr>
        <p:sp>
          <p:nvSpPr>
            <p:cNvPr id="6" name="object 6"/>
            <p:cNvSpPr/>
            <p:nvPr/>
          </p:nvSpPr>
          <p:spPr>
            <a:xfrm>
              <a:off x="586739" y="198120"/>
              <a:ext cx="8968740" cy="754380"/>
            </a:xfrm>
            <a:custGeom>
              <a:avLst/>
              <a:gdLst/>
              <a:ahLst/>
              <a:cxnLst/>
              <a:rect l="l" t="t" r="r" b="b"/>
              <a:pathLst>
                <a:path w="8968740" h="754380">
                  <a:moveTo>
                    <a:pt x="8843771" y="754379"/>
                  </a:move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8843771" y="0"/>
                  </a:lnTo>
                  <a:lnTo>
                    <a:pt x="8892873" y="9906"/>
                  </a:lnTo>
                  <a:lnTo>
                    <a:pt x="8932544" y="36957"/>
                  </a:lnTo>
                  <a:lnTo>
                    <a:pt x="8959071" y="77152"/>
                  </a:lnTo>
                  <a:lnTo>
                    <a:pt x="8968739" y="126492"/>
                  </a:lnTo>
                  <a:lnTo>
                    <a:pt x="8968739" y="629411"/>
                  </a:lnTo>
                  <a:lnTo>
                    <a:pt x="8959071" y="678513"/>
                  </a:lnTo>
                  <a:lnTo>
                    <a:pt x="8932544" y="718184"/>
                  </a:lnTo>
                  <a:lnTo>
                    <a:pt x="8892873" y="744712"/>
                  </a:lnTo>
                  <a:lnTo>
                    <a:pt x="8843771" y="75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6739" y="198120"/>
              <a:ext cx="8968740" cy="754380"/>
            </a:xfrm>
            <a:custGeom>
              <a:avLst/>
              <a:gdLst/>
              <a:ahLst/>
              <a:cxnLst/>
              <a:rect l="l" t="t" r="r" b="b"/>
              <a:pathLst>
                <a:path w="8968740" h="754380">
                  <a:moveTo>
                    <a:pt x="0" y="126492"/>
                  </a:move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8843771" y="0"/>
                  </a:lnTo>
                  <a:lnTo>
                    <a:pt x="8892873" y="9906"/>
                  </a:lnTo>
                  <a:lnTo>
                    <a:pt x="8932544" y="36957"/>
                  </a:lnTo>
                  <a:lnTo>
                    <a:pt x="8959071" y="77152"/>
                  </a:lnTo>
                  <a:lnTo>
                    <a:pt x="8968739" y="126492"/>
                  </a:lnTo>
                  <a:lnTo>
                    <a:pt x="8968739" y="629411"/>
                  </a:lnTo>
                  <a:lnTo>
                    <a:pt x="8959071" y="678513"/>
                  </a:lnTo>
                  <a:lnTo>
                    <a:pt x="8932544" y="718184"/>
                  </a:lnTo>
                  <a:lnTo>
                    <a:pt x="8892873" y="744712"/>
                  </a:lnTo>
                  <a:lnTo>
                    <a:pt x="8843771" y="754379"/>
                  </a:ln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125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525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Project</a:t>
            </a:r>
            <a:r>
              <a:rPr sz="3950" b="1" spc="-5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Estimation</a:t>
            </a:r>
            <a:r>
              <a:rPr sz="3950" b="1" spc="-2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Techniques</a:t>
            </a:r>
            <a:endParaRPr sz="3950">
              <a:latin typeface="Verdana"/>
              <a:cs typeface="Verdana"/>
            </a:endParaRPr>
          </a:p>
          <a:p>
            <a:pPr marL="354330">
              <a:lnSpc>
                <a:spcPct val="100000"/>
              </a:lnSpc>
              <a:spcBef>
                <a:spcPts val="355"/>
              </a:spcBef>
            </a:pPr>
            <a:r>
              <a:rPr sz="3050" b="1" dirty="0">
                <a:solidFill>
                  <a:srgbClr val="CC0000"/>
                </a:solidFill>
                <a:latin typeface="Verdana"/>
                <a:cs typeface="Verdana"/>
              </a:rPr>
              <a:t>II.</a:t>
            </a:r>
            <a:r>
              <a:rPr sz="3050" b="1" u="sng" dirty="0">
                <a:solidFill>
                  <a:srgbClr val="008000"/>
                </a:solidFill>
                <a:uFill>
                  <a:solidFill>
                    <a:srgbClr val="008000"/>
                  </a:solidFill>
                </a:uFill>
                <a:latin typeface="Verdana"/>
                <a:cs typeface="Verdana"/>
              </a:rPr>
              <a:t>Delphi</a:t>
            </a:r>
            <a:r>
              <a:rPr sz="3050" b="1" u="sng" spc="60" dirty="0">
                <a:solidFill>
                  <a:srgbClr val="008000"/>
                </a:solidFill>
                <a:uFill>
                  <a:solidFill>
                    <a:srgbClr val="008000"/>
                  </a:solidFill>
                </a:uFill>
                <a:latin typeface="Verdana"/>
                <a:cs typeface="Verdana"/>
              </a:rPr>
              <a:t> </a:t>
            </a:r>
            <a:r>
              <a:rPr sz="3050" b="1" u="sng" dirty="0">
                <a:solidFill>
                  <a:srgbClr val="008000"/>
                </a:solidFill>
                <a:uFill>
                  <a:solidFill>
                    <a:srgbClr val="008000"/>
                  </a:solidFill>
                </a:uFill>
                <a:latin typeface="Verdana"/>
                <a:cs typeface="Verdana"/>
              </a:rPr>
              <a:t>cost</a:t>
            </a:r>
            <a:r>
              <a:rPr sz="3050" b="1" u="sng" spc="40" dirty="0">
                <a:solidFill>
                  <a:srgbClr val="008000"/>
                </a:solidFill>
                <a:uFill>
                  <a:solidFill>
                    <a:srgbClr val="008000"/>
                  </a:solidFill>
                </a:uFill>
                <a:latin typeface="Verdana"/>
                <a:cs typeface="Verdana"/>
              </a:rPr>
              <a:t> </a:t>
            </a:r>
            <a:r>
              <a:rPr sz="3050" b="1" u="sng" spc="-10" dirty="0">
                <a:solidFill>
                  <a:srgbClr val="008000"/>
                </a:solidFill>
                <a:uFill>
                  <a:solidFill>
                    <a:srgbClr val="008000"/>
                  </a:solidFill>
                </a:uFill>
                <a:latin typeface="Verdana"/>
                <a:cs typeface="Verdana"/>
              </a:rPr>
              <a:t>estimation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919" y="1909104"/>
            <a:ext cx="9211310" cy="13131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528955" marR="5080" indent="-516890">
              <a:lnSpc>
                <a:spcPts val="3170"/>
              </a:lnSpc>
              <a:spcBef>
                <a:spcPts val="204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The</a:t>
            </a:r>
            <a:r>
              <a:rPr sz="2650" spc="7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estimators</a:t>
            </a:r>
            <a:r>
              <a:rPr sz="2650" spc="100" dirty="0"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mention</a:t>
            </a:r>
            <a:r>
              <a:rPr sz="2650" spc="11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any</a:t>
            </a:r>
            <a:r>
              <a:rPr sz="2650" spc="10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unusual</a:t>
            </a:r>
            <a:r>
              <a:rPr sz="2650" spc="8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BF0000"/>
                </a:solidFill>
                <a:latin typeface="Verdana"/>
                <a:cs typeface="Verdana"/>
              </a:rPr>
              <a:t>characteristic </a:t>
            </a:r>
            <a:r>
              <a:rPr sz="2650" dirty="0">
                <a:latin typeface="Verdana"/>
                <a:cs typeface="Verdana"/>
              </a:rPr>
              <a:t>of</a:t>
            </a:r>
            <a:r>
              <a:rPr sz="2650" spc="-7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the</a:t>
            </a:r>
            <a:r>
              <a:rPr sz="2650" spc="-8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product/project</a:t>
            </a:r>
            <a:r>
              <a:rPr sz="2650" spc="-5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in</a:t>
            </a:r>
            <a:r>
              <a:rPr sz="2650" spc="-7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their</a:t>
            </a:r>
            <a:r>
              <a:rPr sz="2650" spc="-7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estimation</a:t>
            </a:r>
            <a:r>
              <a:rPr sz="2650" spc="-4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report.</a:t>
            </a:r>
            <a:endParaRPr sz="265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51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1600200" algn="l"/>
                <a:tab pos="4242435" algn="l"/>
                <a:tab pos="6364605" algn="l"/>
                <a:tab pos="8572500" algn="l"/>
              </a:tabLst>
            </a:pPr>
            <a:r>
              <a:rPr sz="2650" spc="-25" dirty="0">
                <a:latin typeface="Verdana"/>
                <a:cs typeface="Verdana"/>
              </a:rPr>
              <a:t>The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b="1" spc="-10" dirty="0">
                <a:solidFill>
                  <a:srgbClr val="BF0000"/>
                </a:solidFill>
                <a:latin typeface="Verdana"/>
                <a:cs typeface="Verdana"/>
              </a:rPr>
              <a:t>coordinator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2650" b="1" spc="-10" dirty="0">
                <a:solidFill>
                  <a:srgbClr val="BF0000"/>
                </a:solidFill>
                <a:latin typeface="Verdana"/>
                <a:cs typeface="Verdana"/>
              </a:rPr>
              <a:t>prepares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2650" b="1" spc="-10" dirty="0">
                <a:solidFill>
                  <a:srgbClr val="BF0000"/>
                </a:solidFill>
                <a:latin typeface="Verdana"/>
                <a:cs typeface="Verdana"/>
              </a:rPr>
              <a:t>summary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and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70145" y="3679968"/>
            <a:ext cx="3547745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904240" algn="l"/>
                <a:tab pos="3036570" algn="l"/>
              </a:tabLst>
            </a:pPr>
            <a:r>
              <a:rPr sz="2650" spc="-25" dirty="0">
                <a:latin typeface="Verdana"/>
                <a:cs typeface="Verdana"/>
              </a:rPr>
              <a:t>the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estimators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re-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919" y="3116081"/>
            <a:ext cx="5341620" cy="139446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528955">
              <a:lnSpc>
                <a:spcPct val="100000"/>
              </a:lnSpc>
              <a:spcBef>
                <a:spcPts val="725"/>
              </a:spcBef>
            </a:pPr>
            <a:r>
              <a:rPr sz="2650" dirty="0">
                <a:latin typeface="Verdana"/>
                <a:cs typeface="Verdana"/>
              </a:rPr>
              <a:t>allocate</a:t>
            </a:r>
            <a:r>
              <a:rPr sz="2650" spc="-7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to</a:t>
            </a:r>
            <a:r>
              <a:rPr sz="2650" spc="-6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estimators.</a:t>
            </a:r>
            <a:endParaRPr sz="2650">
              <a:latin typeface="Verdana"/>
              <a:cs typeface="Verdana"/>
            </a:endParaRPr>
          </a:p>
          <a:p>
            <a:pPr marL="528955" marR="5080" indent="-516890">
              <a:lnSpc>
                <a:spcPts val="3170"/>
              </a:lnSpc>
              <a:spcBef>
                <a:spcPts val="73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1893570" algn="l"/>
                <a:tab pos="2658110" algn="l"/>
                <a:tab pos="3620135" algn="l"/>
              </a:tabLst>
            </a:pPr>
            <a:r>
              <a:rPr sz="2650" spc="-10" dirty="0">
                <a:latin typeface="Verdana"/>
                <a:cs typeface="Verdana"/>
              </a:rPr>
              <a:t>Based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on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0" dirty="0">
                <a:latin typeface="Verdana"/>
                <a:cs typeface="Verdana"/>
              </a:rPr>
              <a:t>this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summary, estimate.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919" y="4484870"/>
            <a:ext cx="9210675" cy="227774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72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This</a:t>
            </a:r>
            <a:r>
              <a:rPr sz="2650" spc="-6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process</a:t>
            </a:r>
            <a:r>
              <a:rPr sz="2650" spc="-8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is</a:t>
            </a:r>
            <a:r>
              <a:rPr sz="2650" spc="-75" dirty="0"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iterated</a:t>
            </a:r>
            <a:r>
              <a:rPr sz="2650" b="1" spc="-5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for</a:t>
            </a:r>
            <a:r>
              <a:rPr sz="2650" b="1" spc="-7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several</a:t>
            </a:r>
            <a:r>
              <a:rPr sz="2650" b="1" spc="-6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spc="-10" dirty="0">
                <a:solidFill>
                  <a:srgbClr val="BF0000"/>
                </a:solidFill>
                <a:latin typeface="Verdana"/>
                <a:cs typeface="Verdana"/>
              </a:rPr>
              <a:t>rounds</a:t>
            </a:r>
            <a:r>
              <a:rPr sz="2650" b="1" spc="-10" dirty="0">
                <a:latin typeface="Verdana"/>
                <a:cs typeface="Verdana"/>
              </a:rPr>
              <a:t>.</a:t>
            </a:r>
            <a:endParaRPr sz="2650">
              <a:latin typeface="Verdana"/>
              <a:cs typeface="Verdana"/>
            </a:endParaRPr>
          </a:p>
          <a:p>
            <a:pPr marL="528955" indent="-516255">
              <a:lnSpc>
                <a:spcPts val="3175"/>
              </a:lnSpc>
              <a:spcBef>
                <a:spcPts val="62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Discussion</a:t>
            </a:r>
            <a:r>
              <a:rPr sz="2650" b="1" spc="8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among</a:t>
            </a:r>
            <a:r>
              <a:rPr sz="2650" spc="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the</a:t>
            </a:r>
            <a:r>
              <a:rPr sz="2650" spc="6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estimators</a:t>
            </a:r>
            <a:r>
              <a:rPr sz="2650" spc="7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is</a:t>
            </a:r>
            <a:r>
              <a:rPr sz="2650" spc="50" dirty="0"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not</a:t>
            </a:r>
            <a:r>
              <a:rPr sz="2650" b="1" spc="8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spc="-10" dirty="0">
                <a:solidFill>
                  <a:srgbClr val="BF0000"/>
                </a:solidFill>
                <a:latin typeface="Verdana"/>
                <a:cs typeface="Verdana"/>
              </a:rPr>
              <a:t>allowed</a:t>
            </a:r>
            <a:endParaRPr sz="2650">
              <a:latin typeface="Verdana"/>
              <a:cs typeface="Verdana"/>
            </a:endParaRPr>
          </a:p>
          <a:p>
            <a:pPr marL="528955">
              <a:lnSpc>
                <a:spcPts val="3175"/>
              </a:lnSpc>
            </a:pPr>
            <a:r>
              <a:rPr sz="2650" dirty="0">
                <a:latin typeface="Verdana"/>
                <a:cs typeface="Verdana"/>
              </a:rPr>
              <a:t>during</a:t>
            </a:r>
            <a:r>
              <a:rPr sz="2650" spc="-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the</a:t>
            </a:r>
            <a:r>
              <a:rPr sz="2650" spc="-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entire</a:t>
            </a:r>
            <a:r>
              <a:rPr sz="2650" spc="-9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estimation</a:t>
            </a:r>
            <a:r>
              <a:rPr sz="2650" spc="-8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process.</a:t>
            </a:r>
            <a:endParaRPr sz="2650">
              <a:latin typeface="Verdana"/>
              <a:cs typeface="Verdana"/>
            </a:endParaRPr>
          </a:p>
          <a:p>
            <a:pPr marL="528955" marR="5080" indent="-516890">
              <a:lnSpc>
                <a:spcPts val="3170"/>
              </a:lnSpc>
              <a:spcBef>
                <a:spcPts val="72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1793239" algn="l"/>
                <a:tab pos="2778760" algn="l"/>
                <a:tab pos="5071745" algn="l"/>
                <a:tab pos="5836285" algn="l"/>
                <a:tab pos="7489190" algn="l"/>
              </a:tabLst>
            </a:pPr>
            <a:r>
              <a:rPr sz="2650" spc="-10" dirty="0">
                <a:latin typeface="Verdana"/>
                <a:cs typeface="Verdana"/>
              </a:rPr>
              <a:t>After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the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completion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of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several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iterations, </a:t>
            </a:r>
            <a:r>
              <a:rPr sz="2650" dirty="0">
                <a:latin typeface="Verdana"/>
                <a:cs typeface="Verdana"/>
              </a:rPr>
              <a:t>coordinators</a:t>
            </a:r>
            <a:r>
              <a:rPr sz="2650" spc="-8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prepares</a:t>
            </a:r>
            <a:r>
              <a:rPr sz="2650" spc="-7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the</a:t>
            </a:r>
            <a:r>
              <a:rPr sz="2650" spc="-9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final</a:t>
            </a:r>
            <a:r>
              <a:rPr sz="2650" spc="-6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estimate.</a:t>
            </a:r>
            <a:endParaRPr sz="265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3023" y="184404"/>
            <a:ext cx="8996680" cy="782320"/>
            <a:chOff x="573023" y="184404"/>
            <a:chExt cx="8996680" cy="782320"/>
          </a:xfrm>
        </p:grpSpPr>
        <p:sp>
          <p:nvSpPr>
            <p:cNvPr id="7" name="object 7"/>
            <p:cNvSpPr/>
            <p:nvPr/>
          </p:nvSpPr>
          <p:spPr>
            <a:xfrm>
              <a:off x="586739" y="198120"/>
              <a:ext cx="8968740" cy="754380"/>
            </a:xfrm>
            <a:custGeom>
              <a:avLst/>
              <a:gdLst/>
              <a:ahLst/>
              <a:cxnLst/>
              <a:rect l="l" t="t" r="r" b="b"/>
              <a:pathLst>
                <a:path w="8968740" h="754380">
                  <a:moveTo>
                    <a:pt x="8843771" y="754379"/>
                  </a:move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8843771" y="0"/>
                  </a:lnTo>
                  <a:lnTo>
                    <a:pt x="8892873" y="9906"/>
                  </a:lnTo>
                  <a:lnTo>
                    <a:pt x="8932544" y="36957"/>
                  </a:lnTo>
                  <a:lnTo>
                    <a:pt x="8959071" y="77152"/>
                  </a:lnTo>
                  <a:lnTo>
                    <a:pt x="8968739" y="126492"/>
                  </a:lnTo>
                  <a:lnTo>
                    <a:pt x="8968739" y="629411"/>
                  </a:lnTo>
                  <a:lnTo>
                    <a:pt x="8959071" y="678513"/>
                  </a:lnTo>
                  <a:lnTo>
                    <a:pt x="8932544" y="718184"/>
                  </a:lnTo>
                  <a:lnTo>
                    <a:pt x="8892873" y="744712"/>
                  </a:lnTo>
                  <a:lnTo>
                    <a:pt x="8843771" y="75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6739" y="198120"/>
              <a:ext cx="8968740" cy="754380"/>
            </a:xfrm>
            <a:custGeom>
              <a:avLst/>
              <a:gdLst/>
              <a:ahLst/>
              <a:cxnLst/>
              <a:rect l="l" t="t" r="r" b="b"/>
              <a:pathLst>
                <a:path w="8968740" h="754380">
                  <a:moveTo>
                    <a:pt x="0" y="126492"/>
                  </a:move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8843771" y="0"/>
                  </a:lnTo>
                  <a:lnTo>
                    <a:pt x="8892873" y="9906"/>
                  </a:lnTo>
                  <a:lnTo>
                    <a:pt x="8932544" y="36957"/>
                  </a:lnTo>
                  <a:lnTo>
                    <a:pt x="8959071" y="77152"/>
                  </a:lnTo>
                  <a:lnTo>
                    <a:pt x="8968739" y="126492"/>
                  </a:lnTo>
                  <a:lnTo>
                    <a:pt x="8968739" y="629411"/>
                  </a:lnTo>
                  <a:lnTo>
                    <a:pt x="8959071" y="678513"/>
                  </a:lnTo>
                  <a:lnTo>
                    <a:pt x="8932544" y="718184"/>
                  </a:lnTo>
                  <a:lnTo>
                    <a:pt x="8892873" y="744712"/>
                  </a:lnTo>
                  <a:lnTo>
                    <a:pt x="8843771" y="754379"/>
                  </a:ln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079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110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Project</a:t>
            </a:r>
            <a:r>
              <a:rPr sz="3950" b="1" spc="-5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Estimation</a:t>
            </a:r>
            <a:r>
              <a:rPr sz="3950" b="1" spc="-2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Techniques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97374" y="2076745"/>
            <a:ext cx="4639945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44800" algn="l"/>
                <a:tab pos="3444875" algn="l"/>
              </a:tabLst>
            </a:pPr>
            <a:r>
              <a:rPr sz="2650" b="1" spc="-10" dirty="0">
                <a:solidFill>
                  <a:srgbClr val="BF0000"/>
                </a:solidFill>
                <a:latin typeface="Verdana"/>
                <a:cs typeface="Verdana"/>
              </a:rPr>
              <a:t>responsibility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of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10" dirty="0">
                <a:latin typeface="Verdana"/>
                <a:cs typeface="Verdana"/>
              </a:rPr>
              <a:t>project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11230" y="2076745"/>
            <a:ext cx="3734435" cy="13119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8955" indent="-516255">
              <a:lnSpc>
                <a:spcPts val="3175"/>
              </a:lnSpc>
              <a:spcBef>
                <a:spcPts val="9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1608455" algn="l"/>
                <a:tab pos="2429510" algn="l"/>
              </a:tabLst>
            </a:pPr>
            <a:r>
              <a:rPr sz="2650" spc="-20" dirty="0">
                <a:latin typeface="Verdana"/>
                <a:cs typeface="Verdana"/>
              </a:rPr>
              <a:t>Take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spc="-25" dirty="0">
                <a:latin typeface="Verdana"/>
                <a:cs typeface="Verdana"/>
              </a:rPr>
              <a:t>the</a:t>
            </a:r>
            <a:r>
              <a:rPr sz="2650" dirty="0">
                <a:latin typeface="Verdana"/>
                <a:cs typeface="Verdana"/>
              </a:rPr>
              <a:t>	</a:t>
            </a:r>
            <a:r>
              <a:rPr sz="2650" b="1" spc="-10" dirty="0">
                <a:solidFill>
                  <a:srgbClr val="BF0000"/>
                </a:solidFill>
                <a:latin typeface="Verdana"/>
                <a:cs typeface="Verdana"/>
              </a:rPr>
              <a:t>overall</a:t>
            </a:r>
            <a:endParaRPr sz="2650">
              <a:latin typeface="Verdana"/>
              <a:cs typeface="Verdana"/>
            </a:endParaRPr>
          </a:p>
          <a:p>
            <a:pPr marL="528955">
              <a:lnSpc>
                <a:spcPts val="3175"/>
              </a:lnSpc>
            </a:pPr>
            <a:r>
              <a:rPr sz="2650" spc="-10" dirty="0">
                <a:latin typeface="Verdana"/>
                <a:cs typeface="Verdana"/>
              </a:rPr>
              <a:t>success.</a:t>
            </a:r>
            <a:endParaRPr sz="265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61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1993900" algn="l"/>
              </a:tabLst>
            </a:pPr>
            <a:r>
              <a:rPr sz="2650" b="1" spc="-10" dirty="0">
                <a:latin typeface="Verdana"/>
                <a:cs typeface="Verdana"/>
              </a:rPr>
              <a:t>Above</a:t>
            </a:r>
            <a:r>
              <a:rPr sz="2650" b="1" dirty="0">
                <a:latin typeface="Verdana"/>
                <a:cs typeface="Verdana"/>
              </a:rPr>
              <a:t>	</a:t>
            </a:r>
            <a:r>
              <a:rPr sz="2650" b="1" spc="-10" dirty="0">
                <a:latin typeface="Verdana"/>
                <a:cs typeface="Verdana"/>
              </a:rPr>
              <a:t>activities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01407" y="2960621"/>
            <a:ext cx="463296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574800" algn="l"/>
                <a:tab pos="3639820" algn="l"/>
                <a:tab pos="4291330" algn="l"/>
              </a:tabLst>
            </a:pPr>
            <a:r>
              <a:rPr sz="2650" b="1" spc="-10" dirty="0">
                <a:latin typeface="Verdana"/>
                <a:cs typeface="Verdana"/>
              </a:rPr>
              <a:t>mainly</a:t>
            </a:r>
            <a:r>
              <a:rPr sz="2650" b="1" dirty="0">
                <a:latin typeface="Verdana"/>
                <a:cs typeface="Verdana"/>
              </a:rPr>
              <a:t>	</a:t>
            </a:r>
            <a:r>
              <a:rPr sz="2650" b="1" spc="-10" dirty="0">
                <a:latin typeface="Verdana"/>
                <a:cs typeface="Verdana"/>
              </a:rPr>
              <a:t>classified</a:t>
            </a:r>
            <a:r>
              <a:rPr sz="2650" b="1" dirty="0">
                <a:latin typeface="Verdana"/>
                <a:cs typeface="Verdana"/>
              </a:rPr>
              <a:t>	</a:t>
            </a:r>
            <a:r>
              <a:rPr sz="2650" b="1" spc="-25" dirty="0">
                <a:latin typeface="Verdana"/>
                <a:cs typeface="Verdana"/>
              </a:rPr>
              <a:t>in</a:t>
            </a:r>
            <a:r>
              <a:rPr sz="2650" b="1" dirty="0">
                <a:latin typeface="Verdana"/>
                <a:cs typeface="Verdana"/>
              </a:rPr>
              <a:t>	</a:t>
            </a:r>
            <a:r>
              <a:rPr sz="2650" spc="-50" dirty="0">
                <a:latin typeface="Times New Roman"/>
                <a:cs typeface="Times New Roman"/>
              </a:rPr>
              <a:t>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230" y="3283885"/>
            <a:ext cx="8105775" cy="148399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528955">
              <a:lnSpc>
                <a:spcPct val="100000"/>
              </a:lnSpc>
              <a:spcBef>
                <a:spcPts val="750"/>
              </a:spcBef>
            </a:pP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project</a:t>
            </a:r>
            <a:r>
              <a:rPr sz="2650" spc="-11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planning,</a:t>
            </a:r>
            <a:r>
              <a:rPr sz="2650" spc="-3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monitoring</a:t>
            </a:r>
            <a:r>
              <a:rPr sz="2650" spc="-8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and</a:t>
            </a:r>
            <a:r>
              <a:rPr sz="2650" spc="-10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BF0000"/>
                </a:solidFill>
                <a:latin typeface="Verdana"/>
                <a:cs typeface="Verdana"/>
              </a:rPr>
              <a:t>controlling</a:t>
            </a:r>
            <a:r>
              <a:rPr sz="2650" spc="-10" dirty="0">
                <a:latin typeface="Verdana"/>
                <a:cs typeface="Verdana"/>
              </a:rPr>
              <a:t>.</a:t>
            </a:r>
            <a:endParaRPr sz="265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64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Risk</a:t>
            </a:r>
            <a:r>
              <a:rPr sz="2650" b="1" spc="-4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spc="-10" dirty="0">
                <a:solidFill>
                  <a:srgbClr val="BF0000"/>
                </a:solidFill>
                <a:latin typeface="Verdana"/>
                <a:cs typeface="Verdana"/>
              </a:rPr>
              <a:t>management</a:t>
            </a:r>
            <a:r>
              <a:rPr sz="2650" b="1" spc="-10" dirty="0">
                <a:latin typeface="Verdana"/>
                <a:cs typeface="Verdana"/>
              </a:rPr>
              <a:t>.</a:t>
            </a:r>
            <a:endParaRPr sz="265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65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Time</a:t>
            </a:r>
            <a:r>
              <a:rPr sz="2650" b="1" spc="-4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and</a:t>
            </a:r>
            <a:r>
              <a:rPr sz="2650" b="1" spc="-10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BF0000"/>
                </a:solidFill>
                <a:latin typeface="Verdana"/>
                <a:cs typeface="Verdana"/>
              </a:rPr>
              <a:t>cost</a:t>
            </a:r>
            <a:r>
              <a:rPr sz="2650" b="1" spc="-6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b="1" spc="-10" dirty="0">
                <a:solidFill>
                  <a:srgbClr val="BF0000"/>
                </a:solidFill>
                <a:latin typeface="Verdana"/>
                <a:cs typeface="Verdana"/>
              </a:rPr>
              <a:t>estimation</a:t>
            </a:r>
            <a:r>
              <a:rPr sz="2650" b="1" spc="-10" dirty="0">
                <a:latin typeface="Verdana"/>
                <a:cs typeface="Verdana"/>
              </a:rPr>
              <a:t>.</a:t>
            </a:r>
            <a:endParaRPr sz="2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sp>
          <p:nvSpPr>
            <p:cNvPr id="3" name="object 3"/>
            <p:cNvSpPr/>
            <p:nvPr/>
          </p:nvSpPr>
          <p:spPr>
            <a:xfrm>
              <a:off x="586739" y="198120"/>
              <a:ext cx="8968740" cy="754380"/>
            </a:xfrm>
            <a:custGeom>
              <a:avLst/>
              <a:gdLst/>
              <a:ahLst/>
              <a:cxnLst/>
              <a:rect l="l" t="t" r="r" b="b"/>
              <a:pathLst>
                <a:path w="8968740" h="754380">
                  <a:moveTo>
                    <a:pt x="8843771" y="754379"/>
                  </a:move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8843771" y="0"/>
                  </a:lnTo>
                  <a:lnTo>
                    <a:pt x="8892873" y="9906"/>
                  </a:lnTo>
                  <a:lnTo>
                    <a:pt x="8932544" y="36957"/>
                  </a:lnTo>
                  <a:lnTo>
                    <a:pt x="8959071" y="77152"/>
                  </a:lnTo>
                  <a:lnTo>
                    <a:pt x="8968739" y="126492"/>
                  </a:lnTo>
                  <a:lnTo>
                    <a:pt x="8968739" y="629411"/>
                  </a:lnTo>
                  <a:lnTo>
                    <a:pt x="8959071" y="678513"/>
                  </a:lnTo>
                  <a:lnTo>
                    <a:pt x="8932544" y="718184"/>
                  </a:lnTo>
                  <a:lnTo>
                    <a:pt x="8892873" y="744712"/>
                  </a:lnTo>
                  <a:lnTo>
                    <a:pt x="8843771" y="75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6739" y="198120"/>
              <a:ext cx="8968740" cy="754380"/>
            </a:xfrm>
            <a:custGeom>
              <a:avLst/>
              <a:gdLst/>
              <a:ahLst/>
              <a:cxnLst/>
              <a:rect l="l" t="t" r="r" b="b"/>
              <a:pathLst>
                <a:path w="8968740" h="754380">
                  <a:moveTo>
                    <a:pt x="0" y="126492"/>
                  </a:move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8843771" y="0"/>
                  </a:lnTo>
                  <a:lnTo>
                    <a:pt x="8892873" y="9906"/>
                  </a:lnTo>
                  <a:lnTo>
                    <a:pt x="8932544" y="36957"/>
                  </a:lnTo>
                  <a:lnTo>
                    <a:pt x="8959071" y="77152"/>
                  </a:lnTo>
                  <a:lnTo>
                    <a:pt x="8968739" y="126492"/>
                  </a:lnTo>
                  <a:lnTo>
                    <a:pt x="8968739" y="629411"/>
                  </a:lnTo>
                  <a:lnTo>
                    <a:pt x="8959071" y="678513"/>
                  </a:lnTo>
                  <a:lnTo>
                    <a:pt x="8932544" y="718184"/>
                  </a:lnTo>
                  <a:lnTo>
                    <a:pt x="8892873" y="744712"/>
                  </a:lnTo>
                  <a:lnTo>
                    <a:pt x="8843771" y="754379"/>
                  </a:ln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079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110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Project</a:t>
            </a:r>
            <a:r>
              <a:rPr sz="3950" b="1" spc="-5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Estimation</a:t>
            </a:r>
            <a:r>
              <a:rPr sz="3950" b="1" spc="-2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Techniques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756" y="1117092"/>
            <a:ext cx="9421367" cy="57058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sp>
          <p:nvSpPr>
            <p:cNvPr id="3" name="object 3"/>
            <p:cNvSpPr/>
            <p:nvPr/>
          </p:nvSpPr>
          <p:spPr>
            <a:xfrm>
              <a:off x="586739" y="198120"/>
              <a:ext cx="9249410" cy="754380"/>
            </a:xfrm>
            <a:custGeom>
              <a:avLst/>
              <a:gdLst/>
              <a:ahLst/>
              <a:cxnLst/>
              <a:rect l="l" t="t" r="r" b="b"/>
              <a:pathLst>
                <a:path w="9249410" h="754380">
                  <a:moveTo>
                    <a:pt x="9122664" y="754379"/>
                  </a:move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9122664" y="0"/>
                  </a:lnTo>
                  <a:lnTo>
                    <a:pt x="9172003" y="9906"/>
                  </a:lnTo>
                  <a:lnTo>
                    <a:pt x="9212198" y="36957"/>
                  </a:lnTo>
                  <a:lnTo>
                    <a:pt x="9239249" y="77152"/>
                  </a:lnTo>
                  <a:lnTo>
                    <a:pt x="9249155" y="126492"/>
                  </a:lnTo>
                  <a:lnTo>
                    <a:pt x="9249155" y="629411"/>
                  </a:lnTo>
                  <a:lnTo>
                    <a:pt x="9239249" y="678513"/>
                  </a:lnTo>
                  <a:lnTo>
                    <a:pt x="9212198" y="718184"/>
                  </a:lnTo>
                  <a:lnTo>
                    <a:pt x="9172003" y="744712"/>
                  </a:lnTo>
                  <a:lnTo>
                    <a:pt x="9122664" y="75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6739" y="198120"/>
              <a:ext cx="9249410" cy="754380"/>
            </a:xfrm>
            <a:custGeom>
              <a:avLst/>
              <a:gdLst/>
              <a:ahLst/>
              <a:cxnLst/>
              <a:rect l="l" t="t" r="r" b="b"/>
              <a:pathLst>
                <a:path w="9249410" h="754380">
                  <a:moveTo>
                    <a:pt x="0" y="126492"/>
                  </a:move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9122664" y="0"/>
                  </a:lnTo>
                  <a:lnTo>
                    <a:pt x="9172003" y="9906"/>
                  </a:lnTo>
                  <a:lnTo>
                    <a:pt x="9212198" y="36957"/>
                  </a:lnTo>
                  <a:lnTo>
                    <a:pt x="9239249" y="77152"/>
                  </a:lnTo>
                  <a:lnTo>
                    <a:pt x="9249155" y="126492"/>
                  </a:lnTo>
                  <a:lnTo>
                    <a:pt x="9249155" y="629411"/>
                  </a:lnTo>
                  <a:lnTo>
                    <a:pt x="9239249" y="678513"/>
                  </a:lnTo>
                  <a:lnTo>
                    <a:pt x="9212198" y="718184"/>
                  </a:lnTo>
                  <a:lnTo>
                    <a:pt x="9172003" y="744712"/>
                  </a:lnTo>
                  <a:lnTo>
                    <a:pt x="9122664" y="754379"/>
                  </a:ln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close/>
                </a:path>
              </a:pathLst>
            </a:custGeom>
            <a:ln w="274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079" rIns="0" bIns="0" rtlCol="0">
            <a:spAutoFit/>
          </a:bodyPr>
          <a:lstStyle/>
          <a:p>
            <a:pPr marL="837565">
              <a:lnSpc>
                <a:spcPct val="100000"/>
              </a:lnSpc>
              <a:spcBef>
                <a:spcPts val="110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Project</a:t>
            </a:r>
            <a:r>
              <a:rPr sz="3950" b="1" spc="-5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Estimation</a:t>
            </a:r>
            <a:r>
              <a:rPr sz="3950" b="1" spc="-2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Techniques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168" y="950976"/>
            <a:ext cx="9256775" cy="588416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sp>
          <p:nvSpPr>
            <p:cNvPr id="3" name="object 3"/>
            <p:cNvSpPr/>
            <p:nvPr/>
          </p:nvSpPr>
          <p:spPr>
            <a:xfrm>
              <a:off x="586739" y="198120"/>
              <a:ext cx="9249410" cy="754380"/>
            </a:xfrm>
            <a:custGeom>
              <a:avLst/>
              <a:gdLst/>
              <a:ahLst/>
              <a:cxnLst/>
              <a:rect l="l" t="t" r="r" b="b"/>
              <a:pathLst>
                <a:path w="9249410" h="754380">
                  <a:moveTo>
                    <a:pt x="9122664" y="754379"/>
                  </a:move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9122664" y="0"/>
                  </a:lnTo>
                  <a:lnTo>
                    <a:pt x="9172003" y="9906"/>
                  </a:lnTo>
                  <a:lnTo>
                    <a:pt x="9212198" y="36957"/>
                  </a:lnTo>
                  <a:lnTo>
                    <a:pt x="9239249" y="77152"/>
                  </a:lnTo>
                  <a:lnTo>
                    <a:pt x="9249155" y="126492"/>
                  </a:lnTo>
                  <a:lnTo>
                    <a:pt x="9249155" y="629411"/>
                  </a:lnTo>
                  <a:lnTo>
                    <a:pt x="9239249" y="678513"/>
                  </a:lnTo>
                  <a:lnTo>
                    <a:pt x="9212198" y="718184"/>
                  </a:lnTo>
                  <a:lnTo>
                    <a:pt x="9172003" y="744712"/>
                  </a:lnTo>
                  <a:lnTo>
                    <a:pt x="9122664" y="75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6739" y="198120"/>
              <a:ext cx="9249410" cy="754380"/>
            </a:xfrm>
            <a:custGeom>
              <a:avLst/>
              <a:gdLst/>
              <a:ahLst/>
              <a:cxnLst/>
              <a:rect l="l" t="t" r="r" b="b"/>
              <a:pathLst>
                <a:path w="9249410" h="754380">
                  <a:moveTo>
                    <a:pt x="0" y="126492"/>
                  </a:move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9122664" y="0"/>
                  </a:lnTo>
                  <a:lnTo>
                    <a:pt x="9172003" y="9906"/>
                  </a:lnTo>
                  <a:lnTo>
                    <a:pt x="9212198" y="36957"/>
                  </a:lnTo>
                  <a:lnTo>
                    <a:pt x="9239249" y="77152"/>
                  </a:lnTo>
                  <a:lnTo>
                    <a:pt x="9249155" y="126492"/>
                  </a:lnTo>
                  <a:lnTo>
                    <a:pt x="9249155" y="629411"/>
                  </a:lnTo>
                  <a:lnTo>
                    <a:pt x="9239249" y="678513"/>
                  </a:lnTo>
                  <a:lnTo>
                    <a:pt x="9212198" y="718184"/>
                  </a:lnTo>
                  <a:lnTo>
                    <a:pt x="9172003" y="744712"/>
                  </a:lnTo>
                  <a:lnTo>
                    <a:pt x="9122664" y="754379"/>
                  </a:ln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close/>
                </a:path>
              </a:pathLst>
            </a:custGeom>
            <a:ln w="274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079" rIns="0" bIns="0" rtlCol="0">
            <a:spAutoFit/>
          </a:bodyPr>
          <a:lstStyle/>
          <a:p>
            <a:pPr marL="837565">
              <a:lnSpc>
                <a:spcPct val="100000"/>
              </a:lnSpc>
              <a:spcBef>
                <a:spcPts val="110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Project</a:t>
            </a:r>
            <a:r>
              <a:rPr sz="3950" b="1" spc="-5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Estimation</a:t>
            </a:r>
            <a:r>
              <a:rPr sz="3950" b="1" spc="-2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Techniques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168" y="862583"/>
            <a:ext cx="9256775" cy="61264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sp>
          <p:nvSpPr>
            <p:cNvPr id="3" name="object 3"/>
            <p:cNvSpPr/>
            <p:nvPr/>
          </p:nvSpPr>
          <p:spPr>
            <a:xfrm>
              <a:off x="586739" y="198120"/>
              <a:ext cx="9249410" cy="754380"/>
            </a:xfrm>
            <a:custGeom>
              <a:avLst/>
              <a:gdLst/>
              <a:ahLst/>
              <a:cxnLst/>
              <a:rect l="l" t="t" r="r" b="b"/>
              <a:pathLst>
                <a:path w="9249410" h="754380">
                  <a:moveTo>
                    <a:pt x="9122664" y="754379"/>
                  </a:move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9122664" y="0"/>
                  </a:lnTo>
                  <a:lnTo>
                    <a:pt x="9172003" y="9906"/>
                  </a:lnTo>
                  <a:lnTo>
                    <a:pt x="9212198" y="36957"/>
                  </a:lnTo>
                  <a:lnTo>
                    <a:pt x="9239249" y="77152"/>
                  </a:lnTo>
                  <a:lnTo>
                    <a:pt x="9249155" y="126492"/>
                  </a:lnTo>
                  <a:lnTo>
                    <a:pt x="9249155" y="629411"/>
                  </a:lnTo>
                  <a:lnTo>
                    <a:pt x="9239249" y="678513"/>
                  </a:lnTo>
                  <a:lnTo>
                    <a:pt x="9212198" y="718184"/>
                  </a:lnTo>
                  <a:lnTo>
                    <a:pt x="9172003" y="744712"/>
                  </a:lnTo>
                  <a:lnTo>
                    <a:pt x="9122664" y="75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6739" y="198120"/>
              <a:ext cx="9249410" cy="754380"/>
            </a:xfrm>
            <a:custGeom>
              <a:avLst/>
              <a:gdLst/>
              <a:ahLst/>
              <a:cxnLst/>
              <a:rect l="l" t="t" r="r" b="b"/>
              <a:pathLst>
                <a:path w="9249410" h="754380">
                  <a:moveTo>
                    <a:pt x="0" y="126492"/>
                  </a:move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9122664" y="0"/>
                  </a:lnTo>
                  <a:lnTo>
                    <a:pt x="9172003" y="9906"/>
                  </a:lnTo>
                  <a:lnTo>
                    <a:pt x="9212198" y="36957"/>
                  </a:lnTo>
                  <a:lnTo>
                    <a:pt x="9239249" y="77152"/>
                  </a:lnTo>
                  <a:lnTo>
                    <a:pt x="9249155" y="126492"/>
                  </a:lnTo>
                  <a:lnTo>
                    <a:pt x="9249155" y="629411"/>
                  </a:lnTo>
                  <a:lnTo>
                    <a:pt x="9239249" y="678513"/>
                  </a:lnTo>
                  <a:lnTo>
                    <a:pt x="9212198" y="718184"/>
                  </a:lnTo>
                  <a:lnTo>
                    <a:pt x="9172003" y="744712"/>
                  </a:lnTo>
                  <a:lnTo>
                    <a:pt x="9122664" y="754379"/>
                  </a:ln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close/>
                </a:path>
              </a:pathLst>
            </a:custGeom>
            <a:ln w="274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079" rIns="0" bIns="0" rtlCol="0">
            <a:spAutoFit/>
          </a:bodyPr>
          <a:lstStyle/>
          <a:p>
            <a:pPr marL="837565">
              <a:lnSpc>
                <a:spcPct val="100000"/>
              </a:lnSpc>
              <a:spcBef>
                <a:spcPts val="110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Project</a:t>
            </a:r>
            <a:r>
              <a:rPr sz="3950" b="1" spc="-5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Estimation</a:t>
            </a:r>
            <a:r>
              <a:rPr sz="3950" b="1" spc="-2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Techniques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168" y="950975"/>
            <a:ext cx="9227819" cy="426872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168" y="950975"/>
              <a:ext cx="9256775" cy="64830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86739" y="198120"/>
              <a:ext cx="9249410" cy="754380"/>
            </a:xfrm>
            <a:custGeom>
              <a:avLst/>
              <a:gdLst/>
              <a:ahLst/>
              <a:cxnLst/>
              <a:rect l="l" t="t" r="r" b="b"/>
              <a:pathLst>
                <a:path w="9249410" h="754380">
                  <a:moveTo>
                    <a:pt x="9122664" y="754379"/>
                  </a:move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9122664" y="0"/>
                  </a:lnTo>
                  <a:lnTo>
                    <a:pt x="9172003" y="9906"/>
                  </a:lnTo>
                  <a:lnTo>
                    <a:pt x="9212198" y="36957"/>
                  </a:lnTo>
                  <a:lnTo>
                    <a:pt x="9239249" y="77152"/>
                  </a:lnTo>
                  <a:lnTo>
                    <a:pt x="9249155" y="126492"/>
                  </a:lnTo>
                  <a:lnTo>
                    <a:pt x="9249155" y="629411"/>
                  </a:lnTo>
                  <a:lnTo>
                    <a:pt x="9239249" y="678513"/>
                  </a:lnTo>
                  <a:lnTo>
                    <a:pt x="9212198" y="718184"/>
                  </a:lnTo>
                  <a:lnTo>
                    <a:pt x="9172003" y="744712"/>
                  </a:lnTo>
                  <a:lnTo>
                    <a:pt x="9122664" y="75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39" y="198120"/>
              <a:ext cx="9249410" cy="754380"/>
            </a:xfrm>
            <a:custGeom>
              <a:avLst/>
              <a:gdLst/>
              <a:ahLst/>
              <a:cxnLst/>
              <a:rect l="l" t="t" r="r" b="b"/>
              <a:pathLst>
                <a:path w="9249410" h="754380">
                  <a:moveTo>
                    <a:pt x="0" y="126492"/>
                  </a:move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9122664" y="0"/>
                  </a:lnTo>
                  <a:lnTo>
                    <a:pt x="9172003" y="9906"/>
                  </a:lnTo>
                  <a:lnTo>
                    <a:pt x="9212198" y="36957"/>
                  </a:lnTo>
                  <a:lnTo>
                    <a:pt x="9239249" y="77152"/>
                  </a:lnTo>
                  <a:lnTo>
                    <a:pt x="9249155" y="126492"/>
                  </a:lnTo>
                  <a:lnTo>
                    <a:pt x="9249155" y="629411"/>
                  </a:lnTo>
                  <a:lnTo>
                    <a:pt x="9239249" y="678513"/>
                  </a:lnTo>
                  <a:lnTo>
                    <a:pt x="9212198" y="718184"/>
                  </a:lnTo>
                  <a:lnTo>
                    <a:pt x="9172003" y="744712"/>
                  </a:lnTo>
                  <a:lnTo>
                    <a:pt x="9122664" y="754379"/>
                  </a:ln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close/>
                </a:path>
              </a:pathLst>
            </a:custGeom>
            <a:ln w="274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079" rIns="0" bIns="0" rtlCol="0">
            <a:spAutoFit/>
          </a:bodyPr>
          <a:lstStyle/>
          <a:p>
            <a:pPr marL="837565">
              <a:lnSpc>
                <a:spcPct val="100000"/>
              </a:lnSpc>
              <a:spcBef>
                <a:spcPts val="110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Project</a:t>
            </a:r>
            <a:r>
              <a:rPr sz="3950" b="1" spc="-5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Estimation</a:t>
            </a:r>
            <a:r>
              <a:rPr sz="3950" b="1" spc="-2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Techniques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068" y="198119"/>
            <a:ext cx="9314687" cy="74599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363" y="525780"/>
            <a:ext cx="9435083" cy="64632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756" y="1117091"/>
            <a:ext cx="9310115" cy="56525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sp>
          <p:nvSpPr>
            <p:cNvPr id="3" name="object 3"/>
            <p:cNvSpPr/>
            <p:nvPr/>
          </p:nvSpPr>
          <p:spPr>
            <a:xfrm>
              <a:off x="586739" y="198120"/>
              <a:ext cx="8968740" cy="754380"/>
            </a:xfrm>
            <a:custGeom>
              <a:avLst/>
              <a:gdLst/>
              <a:ahLst/>
              <a:cxnLst/>
              <a:rect l="l" t="t" r="r" b="b"/>
              <a:pathLst>
                <a:path w="8968740" h="754380">
                  <a:moveTo>
                    <a:pt x="8843771" y="754379"/>
                  </a:move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8843771" y="0"/>
                  </a:lnTo>
                  <a:lnTo>
                    <a:pt x="8892873" y="9906"/>
                  </a:lnTo>
                  <a:lnTo>
                    <a:pt x="8932544" y="36957"/>
                  </a:lnTo>
                  <a:lnTo>
                    <a:pt x="8959071" y="77152"/>
                  </a:lnTo>
                  <a:lnTo>
                    <a:pt x="8968739" y="126492"/>
                  </a:lnTo>
                  <a:lnTo>
                    <a:pt x="8968739" y="629411"/>
                  </a:lnTo>
                  <a:lnTo>
                    <a:pt x="8959071" y="678513"/>
                  </a:lnTo>
                  <a:lnTo>
                    <a:pt x="8932544" y="718184"/>
                  </a:lnTo>
                  <a:lnTo>
                    <a:pt x="8892873" y="744712"/>
                  </a:lnTo>
                  <a:lnTo>
                    <a:pt x="8843771" y="75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6739" y="198120"/>
              <a:ext cx="8968740" cy="754380"/>
            </a:xfrm>
            <a:custGeom>
              <a:avLst/>
              <a:gdLst/>
              <a:ahLst/>
              <a:cxnLst/>
              <a:rect l="l" t="t" r="r" b="b"/>
              <a:pathLst>
                <a:path w="8968740" h="754380">
                  <a:moveTo>
                    <a:pt x="0" y="126492"/>
                  </a:move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8843771" y="0"/>
                  </a:lnTo>
                  <a:lnTo>
                    <a:pt x="8892873" y="9906"/>
                  </a:lnTo>
                  <a:lnTo>
                    <a:pt x="8932544" y="36957"/>
                  </a:lnTo>
                  <a:lnTo>
                    <a:pt x="8959071" y="77152"/>
                  </a:lnTo>
                  <a:lnTo>
                    <a:pt x="8968739" y="126492"/>
                  </a:lnTo>
                  <a:lnTo>
                    <a:pt x="8968739" y="629411"/>
                  </a:lnTo>
                  <a:lnTo>
                    <a:pt x="8959071" y="678513"/>
                  </a:lnTo>
                  <a:lnTo>
                    <a:pt x="8932544" y="718184"/>
                  </a:lnTo>
                  <a:lnTo>
                    <a:pt x="8892873" y="744712"/>
                  </a:lnTo>
                  <a:lnTo>
                    <a:pt x="8843771" y="754379"/>
                  </a:ln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079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110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Project</a:t>
            </a:r>
            <a:r>
              <a:rPr sz="3950" b="1" spc="-5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Estimation</a:t>
            </a:r>
            <a:r>
              <a:rPr sz="3950" b="1" spc="-2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Techniques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051" y="2188464"/>
            <a:ext cx="7584948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sp>
          <p:nvSpPr>
            <p:cNvPr id="3" name="object 3"/>
            <p:cNvSpPr/>
            <p:nvPr/>
          </p:nvSpPr>
          <p:spPr>
            <a:xfrm>
              <a:off x="586739" y="198120"/>
              <a:ext cx="8968740" cy="754380"/>
            </a:xfrm>
            <a:custGeom>
              <a:avLst/>
              <a:gdLst/>
              <a:ahLst/>
              <a:cxnLst/>
              <a:rect l="l" t="t" r="r" b="b"/>
              <a:pathLst>
                <a:path w="8968740" h="754380">
                  <a:moveTo>
                    <a:pt x="8843771" y="754379"/>
                  </a:move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8843771" y="0"/>
                  </a:lnTo>
                  <a:lnTo>
                    <a:pt x="8892873" y="9906"/>
                  </a:lnTo>
                  <a:lnTo>
                    <a:pt x="8932544" y="36957"/>
                  </a:lnTo>
                  <a:lnTo>
                    <a:pt x="8959071" y="77152"/>
                  </a:lnTo>
                  <a:lnTo>
                    <a:pt x="8968739" y="126492"/>
                  </a:lnTo>
                  <a:lnTo>
                    <a:pt x="8968739" y="629411"/>
                  </a:lnTo>
                  <a:lnTo>
                    <a:pt x="8959071" y="678513"/>
                  </a:lnTo>
                  <a:lnTo>
                    <a:pt x="8932544" y="718184"/>
                  </a:lnTo>
                  <a:lnTo>
                    <a:pt x="8892873" y="744712"/>
                  </a:lnTo>
                  <a:lnTo>
                    <a:pt x="8843771" y="75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6739" y="198120"/>
              <a:ext cx="8968740" cy="754380"/>
            </a:xfrm>
            <a:custGeom>
              <a:avLst/>
              <a:gdLst/>
              <a:ahLst/>
              <a:cxnLst/>
              <a:rect l="l" t="t" r="r" b="b"/>
              <a:pathLst>
                <a:path w="8968740" h="754380">
                  <a:moveTo>
                    <a:pt x="0" y="126492"/>
                  </a:move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8843771" y="0"/>
                  </a:lnTo>
                  <a:lnTo>
                    <a:pt x="8892873" y="9906"/>
                  </a:lnTo>
                  <a:lnTo>
                    <a:pt x="8932544" y="36957"/>
                  </a:lnTo>
                  <a:lnTo>
                    <a:pt x="8959071" y="77152"/>
                  </a:lnTo>
                  <a:lnTo>
                    <a:pt x="8968739" y="126492"/>
                  </a:lnTo>
                  <a:lnTo>
                    <a:pt x="8968739" y="629411"/>
                  </a:lnTo>
                  <a:lnTo>
                    <a:pt x="8959071" y="678513"/>
                  </a:lnTo>
                  <a:lnTo>
                    <a:pt x="8932544" y="718184"/>
                  </a:lnTo>
                  <a:lnTo>
                    <a:pt x="8892873" y="744712"/>
                  </a:lnTo>
                  <a:lnTo>
                    <a:pt x="8843771" y="754379"/>
                  </a:ln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079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110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Project</a:t>
            </a:r>
            <a:r>
              <a:rPr sz="3950" b="1" spc="-5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Estimation</a:t>
            </a:r>
            <a:r>
              <a:rPr sz="3950" b="1" spc="-2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Techniques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119" y="1033272"/>
            <a:ext cx="8980931" cy="51374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300"/>
              <a:ext cx="10058400" cy="7543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60" y="1837944"/>
              <a:ext cx="5122545" cy="120650"/>
            </a:xfrm>
            <a:custGeom>
              <a:avLst/>
              <a:gdLst/>
              <a:ahLst/>
              <a:cxnLst/>
              <a:rect l="l" t="t" r="r" b="b"/>
              <a:pathLst>
                <a:path w="5122545" h="120650">
                  <a:moveTo>
                    <a:pt x="5122163" y="120395"/>
                  </a:moveTo>
                  <a:lnTo>
                    <a:pt x="0" y="120395"/>
                  </a:lnTo>
                  <a:lnTo>
                    <a:pt x="0" y="0"/>
                  </a:lnTo>
                  <a:lnTo>
                    <a:pt x="5122163" y="0"/>
                  </a:lnTo>
                  <a:lnTo>
                    <a:pt x="5122163" y="120395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0560" y="1837944"/>
              <a:ext cx="8755380" cy="0"/>
            </a:xfrm>
            <a:custGeom>
              <a:avLst/>
              <a:gdLst/>
              <a:ahLst/>
              <a:cxnLst/>
              <a:rect l="l" t="t" r="r" b="b"/>
              <a:pathLst>
                <a:path w="8755380">
                  <a:moveTo>
                    <a:pt x="0" y="0"/>
                  </a:moveTo>
                  <a:lnTo>
                    <a:pt x="8755379" y="0"/>
                  </a:lnTo>
                </a:path>
              </a:pathLst>
            </a:custGeom>
            <a:ln w="10668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7934" y="1910528"/>
            <a:ext cx="9882505" cy="5071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8955" marR="5080" indent="-516890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1708785" algn="l"/>
                <a:tab pos="3157855" algn="l"/>
                <a:tab pos="4053204" algn="l"/>
                <a:tab pos="4769485" algn="l"/>
                <a:tab pos="6269990" algn="l"/>
                <a:tab pos="7039609" algn="l"/>
                <a:tab pos="8277859" algn="l"/>
                <a:tab pos="9415780" algn="l"/>
              </a:tabLst>
            </a:pPr>
            <a:r>
              <a:rPr sz="2200" spc="-10" dirty="0">
                <a:latin typeface="Verdana"/>
                <a:cs typeface="Verdana"/>
              </a:rPr>
              <a:t>Project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10" dirty="0">
                <a:latin typeface="Verdana"/>
                <a:cs typeface="Verdana"/>
              </a:rPr>
              <a:t>manager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b="1" spc="-20" dirty="0">
                <a:solidFill>
                  <a:srgbClr val="BF0000"/>
                </a:solidFill>
                <a:latin typeface="Verdana"/>
                <a:cs typeface="Verdana"/>
              </a:rPr>
              <a:t>take</a:t>
            </a:r>
            <a:r>
              <a:rPr sz="2200" b="1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2200" b="1" spc="-25" dirty="0">
                <a:solidFill>
                  <a:srgbClr val="BF0000"/>
                </a:solidFill>
                <a:latin typeface="Verdana"/>
                <a:cs typeface="Verdana"/>
              </a:rPr>
              <a:t>the</a:t>
            </a:r>
            <a:r>
              <a:rPr sz="2200" b="1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2200" b="1" spc="-10" dirty="0">
                <a:solidFill>
                  <a:srgbClr val="BF0000"/>
                </a:solidFill>
                <a:latin typeface="Verdana"/>
                <a:cs typeface="Verdana"/>
              </a:rPr>
              <a:t>decision</a:t>
            </a:r>
            <a:r>
              <a:rPr sz="2200" b="1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2200" spc="-20" dirty="0">
                <a:latin typeface="Verdana"/>
                <a:cs typeface="Verdana"/>
              </a:rPr>
              <a:t>that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10" dirty="0">
                <a:latin typeface="Verdana"/>
                <a:cs typeface="Verdana"/>
              </a:rPr>
              <a:t>directly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10" dirty="0">
                <a:latin typeface="Verdana"/>
                <a:cs typeface="Verdana"/>
              </a:rPr>
              <a:t>affects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25" dirty="0">
                <a:latin typeface="Verdana"/>
                <a:cs typeface="Verdana"/>
              </a:rPr>
              <a:t>the </a:t>
            </a:r>
            <a:r>
              <a:rPr sz="2200" dirty="0">
                <a:latin typeface="Verdana"/>
                <a:cs typeface="Verdana"/>
              </a:rPr>
              <a:t>benefits</a:t>
            </a:r>
            <a:r>
              <a:rPr sz="2200" spc="-4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of</a:t>
            </a:r>
            <a:r>
              <a:rPr sz="2200" spc="-4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the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projects.</a:t>
            </a:r>
            <a:endParaRPr sz="220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66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dirty="0">
                <a:latin typeface="Verdana"/>
                <a:cs typeface="Verdana"/>
              </a:rPr>
              <a:t>He</a:t>
            </a:r>
            <a:r>
              <a:rPr sz="2200" spc="-45" dirty="0">
                <a:latin typeface="Verdana"/>
                <a:cs typeface="Verdana"/>
              </a:rPr>
              <a:t> </a:t>
            </a:r>
            <a:r>
              <a:rPr sz="2200" b="1" dirty="0">
                <a:solidFill>
                  <a:srgbClr val="BF0000"/>
                </a:solidFill>
                <a:latin typeface="Verdana"/>
                <a:cs typeface="Verdana"/>
              </a:rPr>
              <a:t>sets</a:t>
            </a:r>
            <a:r>
              <a:rPr sz="2200" b="1" spc="-6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200" b="1" dirty="0">
                <a:solidFill>
                  <a:srgbClr val="BF0000"/>
                </a:solidFill>
                <a:latin typeface="Verdana"/>
                <a:cs typeface="Verdana"/>
              </a:rPr>
              <a:t>up</a:t>
            </a:r>
            <a:r>
              <a:rPr sz="2200" b="1" spc="-3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200" b="1" dirty="0">
                <a:solidFill>
                  <a:srgbClr val="BF0000"/>
                </a:solidFill>
                <a:latin typeface="Verdana"/>
                <a:cs typeface="Verdana"/>
              </a:rPr>
              <a:t>development</a:t>
            </a:r>
            <a:r>
              <a:rPr sz="2200" b="1" spc="-2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200" b="1" dirty="0">
                <a:solidFill>
                  <a:srgbClr val="BF0000"/>
                </a:solidFill>
                <a:latin typeface="Verdana"/>
                <a:cs typeface="Verdana"/>
              </a:rPr>
              <a:t>milestones</a:t>
            </a:r>
            <a:r>
              <a:rPr sz="2200" b="1" spc="-4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and</a:t>
            </a:r>
            <a:r>
              <a:rPr sz="2200" spc="-3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entry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or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exit</a:t>
            </a:r>
            <a:r>
              <a:rPr sz="2200" spc="-4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criteria.</a:t>
            </a:r>
            <a:endParaRPr sz="2200">
              <a:latin typeface="Verdana"/>
              <a:cs typeface="Verdana"/>
            </a:endParaRPr>
          </a:p>
          <a:p>
            <a:pPr marL="109855" marR="6985" indent="-13970">
              <a:lnSpc>
                <a:spcPct val="101000"/>
              </a:lnSpc>
              <a:spcBef>
                <a:spcPts val="650"/>
              </a:spcBef>
              <a:tabLst>
                <a:tab pos="1169035" algn="l"/>
                <a:tab pos="2563495" algn="l"/>
                <a:tab pos="4698365" algn="l"/>
                <a:tab pos="5379720" algn="l"/>
                <a:tab pos="7208520" algn="l"/>
                <a:tab pos="9421495" algn="l"/>
              </a:tabLst>
            </a:pPr>
            <a:r>
              <a:rPr sz="3050" b="1" spc="-25" dirty="0">
                <a:solidFill>
                  <a:srgbClr val="BF0000"/>
                </a:solidFill>
                <a:latin typeface="Verdana"/>
                <a:cs typeface="Verdana"/>
              </a:rPr>
              <a:t>The</a:t>
            </a:r>
            <a:r>
              <a:rPr sz="3050" b="1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3050" b="1" spc="-10" dirty="0">
                <a:solidFill>
                  <a:srgbClr val="BF0000"/>
                </a:solidFill>
                <a:latin typeface="Verdana"/>
                <a:cs typeface="Verdana"/>
              </a:rPr>
              <a:t>skills</a:t>
            </a:r>
            <a:r>
              <a:rPr sz="3050" b="1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3050" b="1" spc="-10" dirty="0">
                <a:solidFill>
                  <a:srgbClr val="BF0000"/>
                </a:solidFill>
                <a:latin typeface="Verdana"/>
                <a:cs typeface="Verdana"/>
              </a:rPr>
              <a:t>required</a:t>
            </a:r>
            <a:r>
              <a:rPr sz="3050" b="1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3050" b="1" spc="-25" dirty="0">
                <a:solidFill>
                  <a:srgbClr val="BF0000"/>
                </a:solidFill>
                <a:latin typeface="Verdana"/>
                <a:cs typeface="Verdana"/>
              </a:rPr>
              <a:t>in</a:t>
            </a:r>
            <a:r>
              <a:rPr sz="3050" b="1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3050" b="1" spc="-10" dirty="0">
                <a:solidFill>
                  <a:srgbClr val="BF0000"/>
                </a:solidFill>
                <a:latin typeface="Verdana"/>
                <a:cs typeface="Verdana"/>
              </a:rPr>
              <a:t>project</a:t>
            </a:r>
            <a:r>
              <a:rPr sz="3050" b="1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3050" b="1" spc="-10" dirty="0">
                <a:solidFill>
                  <a:srgbClr val="BF0000"/>
                </a:solidFill>
                <a:latin typeface="Verdana"/>
                <a:cs typeface="Verdana"/>
              </a:rPr>
              <a:t>manager</a:t>
            </a:r>
            <a:r>
              <a:rPr sz="3050" b="1" dirty="0">
                <a:solidFill>
                  <a:srgbClr val="BF0000"/>
                </a:solidFill>
                <a:latin typeface="Verdana"/>
                <a:cs typeface="Verdana"/>
              </a:rPr>
              <a:t>	</a:t>
            </a:r>
            <a:r>
              <a:rPr sz="3050" b="1" spc="-25" dirty="0">
                <a:solidFill>
                  <a:srgbClr val="BF0000"/>
                </a:solidFill>
                <a:latin typeface="Verdana"/>
                <a:cs typeface="Verdana"/>
              </a:rPr>
              <a:t>to </a:t>
            </a:r>
            <a:r>
              <a:rPr sz="3050" b="1" dirty="0">
                <a:solidFill>
                  <a:srgbClr val="BF0000"/>
                </a:solidFill>
                <a:latin typeface="Verdana"/>
                <a:cs typeface="Verdana"/>
              </a:rPr>
              <a:t>manage</a:t>
            </a:r>
            <a:r>
              <a:rPr sz="3050" b="1" spc="8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050" b="1" dirty="0">
                <a:solidFill>
                  <a:srgbClr val="BF0000"/>
                </a:solidFill>
                <a:latin typeface="Verdana"/>
                <a:cs typeface="Verdana"/>
              </a:rPr>
              <a:t>the</a:t>
            </a:r>
            <a:r>
              <a:rPr sz="3050" b="1" spc="9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050" b="1" dirty="0">
                <a:solidFill>
                  <a:srgbClr val="BF0000"/>
                </a:solidFill>
                <a:latin typeface="Verdana"/>
                <a:cs typeface="Verdana"/>
              </a:rPr>
              <a:t>project,</a:t>
            </a:r>
            <a:r>
              <a:rPr sz="3050" b="1" spc="4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050" b="1" spc="-20" dirty="0">
                <a:solidFill>
                  <a:srgbClr val="BF0000"/>
                </a:solidFill>
                <a:latin typeface="Verdana"/>
                <a:cs typeface="Verdana"/>
              </a:rPr>
              <a:t>are</a:t>
            </a:r>
            <a:r>
              <a:rPr sz="3050" b="1" spc="-20" dirty="0">
                <a:solidFill>
                  <a:srgbClr val="CC00CC"/>
                </a:solidFill>
                <a:latin typeface="Verdana"/>
                <a:cs typeface="Verdana"/>
              </a:rPr>
              <a:t>:</a:t>
            </a:r>
            <a:endParaRPr sz="305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67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5572125" algn="l"/>
              </a:tabLst>
            </a:pPr>
            <a:r>
              <a:rPr sz="2200" dirty="0">
                <a:latin typeface="Verdana"/>
                <a:cs typeface="Verdana"/>
              </a:rPr>
              <a:t>Must</a:t>
            </a:r>
            <a:r>
              <a:rPr sz="2200" spc="-1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have</a:t>
            </a:r>
            <a:r>
              <a:rPr sz="2200" spc="-30" dirty="0">
                <a:latin typeface="Verdana"/>
                <a:cs typeface="Verdana"/>
              </a:rPr>
              <a:t> </a:t>
            </a:r>
            <a:r>
              <a:rPr sz="2200" b="1" spc="-10" dirty="0">
                <a:latin typeface="Verdana"/>
                <a:cs typeface="Verdana"/>
              </a:rPr>
              <a:t>theoretical-Technical</a:t>
            </a:r>
            <a:r>
              <a:rPr sz="2200" b="1" dirty="0">
                <a:latin typeface="Verdana"/>
                <a:cs typeface="Verdana"/>
              </a:rPr>
              <a:t>	</a:t>
            </a:r>
            <a:r>
              <a:rPr sz="2200" b="1" spc="-10" dirty="0">
                <a:latin typeface="Verdana"/>
                <a:cs typeface="Verdana"/>
              </a:rPr>
              <a:t>knowledge</a:t>
            </a:r>
            <a:r>
              <a:rPr sz="2200" spc="-10" dirty="0"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66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dirty="0">
                <a:latin typeface="Verdana"/>
                <a:cs typeface="Verdana"/>
              </a:rPr>
              <a:t>A</a:t>
            </a:r>
            <a:r>
              <a:rPr sz="2200" spc="-6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good</a:t>
            </a:r>
            <a:r>
              <a:rPr sz="2200" spc="-25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decision</a:t>
            </a:r>
            <a:r>
              <a:rPr sz="2200" b="1" spc="-55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making</a:t>
            </a:r>
            <a:r>
              <a:rPr sz="2200" b="1" spc="-2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capabilities.</a:t>
            </a:r>
            <a:endParaRPr sz="220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66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dirty="0">
                <a:latin typeface="Verdana"/>
                <a:cs typeface="Verdana"/>
              </a:rPr>
              <a:t>He</a:t>
            </a:r>
            <a:r>
              <a:rPr sz="2200" spc="-3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should</a:t>
            </a:r>
            <a:r>
              <a:rPr sz="2200" spc="-4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be</a:t>
            </a:r>
            <a:r>
              <a:rPr sz="2200" spc="-20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client</a:t>
            </a:r>
            <a:r>
              <a:rPr sz="2200" b="1" spc="-30" dirty="0">
                <a:latin typeface="Verdana"/>
                <a:cs typeface="Verdana"/>
              </a:rPr>
              <a:t> </a:t>
            </a:r>
            <a:r>
              <a:rPr sz="2200" b="1" spc="-10" dirty="0">
                <a:latin typeface="Verdana"/>
                <a:cs typeface="Verdana"/>
              </a:rPr>
              <a:t>representative</a:t>
            </a:r>
            <a:r>
              <a:rPr sz="2200" spc="-10" dirty="0"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66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dirty="0">
                <a:latin typeface="Verdana"/>
                <a:cs typeface="Verdana"/>
              </a:rPr>
              <a:t>Should</a:t>
            </a:r>
            <a:r>
              <a:rPr sz="2200" spc="-9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have</a:t>
            </a:r>
            <a:r>
              <a:rPr sz="2200" spc="-70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management</a:t>
            </a:r>
            <a:r>
              <a:rPr sz="2200" b="1" spc="-50" dirty="0">
                <a:latin typeface="Verdana"/>
                <a:cs typeface="Verdana"/>
              </a:rPr>
              <a:t> </a:t>
            </a:r>
            <a:r>
              <a:rPr sz="2200" b="1" spc="-10" dirty="0">
                <a:latin typeface="Verdana"/>
                <a:cs typeface="Verdana"/>
              </a:rPr>
              <a:t>skill</a:t>
            </a:r>
            <a:r>
              <a:rPr sz="2200" spc="-10" dirty="0"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66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dirty="0">
                <a:latin typeface="Verdana"/>
                <a:cs typeface="Verdana"/>
              </a:rPr>
              <a:t>Focuses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on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risk</a:t>
            </a:r>
            <a:r>
              <a:rPr sz="2200" b="1" spc="-45" dirty="0">
                <a:latin typeface="Verdana"/>
                <a:cs typeface="Verdana"/>
              </a:rPr>
              <a:t> </a:t>
            </a:r>
            <a:r>
              <a:rPr sz="2200" b="1" spc="-10" dirty="0">
                <a:latin typeface="Verdana"/>
                <a:cs typeface="Verdana"/>
              </a:rPr>
              <a:t>management</a:t>
            </a:r>
            <a:r>
              <a:rPr sz="2200" spc="-10" dirty="0"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66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dirty="0">
                <a:latin typeface="Verdana"/>
                <a:cs typeface="Verdana"/>
              </a:rPr>
              <a:t>He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should</a:t>
            </a:r>
            <a:r>
              <a:rPr sz="2200" spc="-7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have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team</a:t>
            </a:r>
            <a:r>
              <a:rPr sz="2200" b="1" spc="-55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leadership</a:t>
            </a:r>
            <a:r>
              <a:rPr sz="2200" b="1" spc="-15" dirty="0">
                <a:latin typeface="Verdana"/>
                <a:cs typeface="Verdana"/>
              </a:rPr>
              <a:t> </a:t>
            </a:r>
            <a:r>
              <a:rPr sz="2200" b="1" spc="-10" dirty="0">
                <a:latin typeface="Verdana"/>
                <a:cs typeface="Verdana"/>
              </a:rPr>
              <a:t>skill</a:t>
            </a:r>
            <a:r>
              <a:rPr sz="2200" spc="-10" dirty="0"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66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9299575" algn="l"/>
              </a:tabLst>
            </a:pPr>
            <a:r>
              <a:rPr sz="2200" u="sng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He</a:t>
            </a:r>
            <a:r>
              <a:rPr sz="2200" u="sng" spc="-45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 </a:t>
            </a:r>
            <a:r>
              <a:rPr sz="2200" u="sng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should</a:t>
            </a:r>
            <a:r>
              <a:rPr sz="2200" u="sng" spc="-55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 </a:t>
            </a:r>
            <a:r>
              <a:rPr sz="2200" u="sng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have</a:t>
            </a:r>
            <a:r>
              <a:rPr sz="2200" u="sng" spc="-45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 </a:t>
            </a:r>
            <a:r>
              <a:rPr sz="2200" u="sng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the</a:t>
            </a:r>
            <a:r>
              <a:rPr sz="2200" u="sng" spc="-40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 </a:t>
            </a:r>
            <a:r>
              <a:rPr sz="2200" b="1" u="sng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experience</a:t>
            </a:r>
            <a:r>
              <a:rPr sz="2200" b="1" u="sng" spc="-30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 </a:t>
            </a:r>
            <a:r>
              <a:rPr sz="2200" u="sng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in</a:t>
            </a:r>
            <a:r>
              <a:rPr sz="2200" u="sng" spc="-55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 </a:t>
            </a:r>
            <a:r>
              <a:rPr sz="2200" u="sng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the</a:t>
            </a:r>
            <a:r>
              <a:rPr sz="2200" u="sng" spc="-40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 </a:t>
            </a:r>
            <a:r>
              <a:rPr sz="2200" u="sng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related</a:t>
            </a:r>
            <a:r>
              <a:rPr sz="2200" u="sng" spc="-60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 </a:t>
            </a:r>
            <a:r>
              <a:rPr sz="2200" u="sng" spc="-10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area.</a:t>
            </a:r>
            <a:r>
              <a:rPr sz="2200" u="sng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	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7674" rIns="0" bIns="0" rtlCol="0">
            <a:spAutoFit/>
          </a:bodyPr>
          <a:lstStyle/>
          <a:p>
            <a:pPr marL="3804285" marR="5080" indent="-2755900">
              <a:lnSpc>
                <a:spcPct val="101000"/>
              </a:lnSpc>
              <a:spcBef>
                <a:spcPts val="95"/>
              </a:spcBef>
            </a:pPr>
            <a:r>
              <a:rPr sz="3050" b="1" dirty="0">
                <a:solidFill>
                  <a:srgbClr val="BF0000"/>
                </a:solidFill>
                <a:latin typeface="Verdana"/>
                <a:cs typeface="Verdana"/>
              </a:rPr>
              <a:t>Skills</a:t>
            </a:r>
            <a:r>
              <a:rPr sz="3050" b="1" spc="6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050" b="1" dirty="0">
                <a:solidFill>
                  <a:srgbClr val="BF0000"/>
                </a:solidFill>
                <a:latin typeface="Verdana"/>
                <a:cs typeface="Verdana"/>
              </a:rPr>
              <a:t>needed</a:t>
            </a:r>
            <a:r>
              <a:rPr sz="3050" b="1" spc="7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050" b="1" dirty="0">
                <a:solidFill>
                  <a:srgbClr val="BF0000"/>
                </a:solidFill>
                <a:latin typeface="Verdana"/>
                <a:cs typeface="Verdana"/>
              </a:rPr>
              <a:t>for</a:t>
            </a:r>
            <a:r>
              <a:rPr sz="3050" b="1" spc="8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050" b="1" dirty="0">
                <a:solidFill>
                  <a:srgbClr val="BF0000"/>
                </a:solidFill>
                <a:latin typeface="Verdana"/>
                <a:cs typeface="Verdana"/>
              </a:rPr>
              <a:t>software</a:t>
            </a:r>
            <a:r>
              <a:rPr sz="3050" b="1" spc="5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050" b="1" spc="-10" dirty="0">
                <a:solidFill>
                  <a:srgbClr val="BF0000"/>
                </a:solidFill>
                <a:latin typeface="Verdana"/>
                <a:cs typeface="Verdana"/>
              </a:rPr>
              <a:t>project manager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sp>
          <p:nvSpPr>
            <p:cNvPr id="3" name="object 3"/>
            <p:cNvSpPr/>
            <p:nvPr/>
          </p:nvSpPr>
          <p:spPr>
            <a:xfrm>
              <a:off x="586739" y="198120"/>
              <a:ext cx="8968740" cy="754380"/>
            </a:xfrm>
            <a:custGeom>
              <a:avLst/>
              <a:gdLst/>
              <a:ahLst/>
              <a:cxnLst/>
              <a:rect l="l" t="t" r="r" b="b"/>
              <a:pathLst>
                <a:path w="8968740" h="754380">
                  <a:moveTo>
                    <a:pt x="8843771" y="754379"/>
                  </a:move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8843771" y="0"/>
                  </a:lnTo>
                  <a:lnTo>
                    <a:pt x="8892873" y="9906"/>
                  </a:lnTo>
                  <a:lnTo>
                    <a:pt x="8932544" y="36957"/>
                  </a:lnTo>
                  <a:lnTo>
                    <a:pt x="8959071" y="77152"/>
                  </a:lnTo>
                  <a:lnTo>
                    <a:pt x="8968739" y="126492"/>
                  </a:lnTo>
                  <a:lnTo>
                    <a:pt x="8968739" y="629411"/>
                  </a:lnTo>
                  <a:lnTo>
                    <a:pt x="8959071" y="678513"/>
                  </a:lnTo>
                  <a:lnTo>
                    <a:pt x="8932544" y="718184"/>
                  </a:lnTo>
                  <a:lnTo>
                    <a:pt x="8892873" y="744712"/>
                  </a:lnTo>
                  <a:lnTo>
                    <a:pt x="8843771" y="75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6739" y="198120"/>
              <a:ext cx="8968740" cy="754380"/>
            </a:xfrm>
            <a:custGeom>
              <a:avLst/>
              <a:gdLst/>
              <a:ahLst/>
              <a:cxnLst/>
              <a:rect l="l" t="t" r="r" b="b"/>
              <a:pathLst>
                <a:path w="8968740" h="754380">
                  <a:moveTo>
                    <a:pt x="0" y="126492"/>
                  </a:move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8843771" y="0"/>
                  </a:lnTo>
                  <a:lnTo>
                    <a:pt x="8892873" y="9906"/>
                  </a:lnTo>
                  <a:lnTo>
                    <a:pt x="8932544" y="36957"/>
                  </a:lnTo>
                  <a:lnTo>
                    <a:pt x="8959071" y="77152"/>
                  </a:lnTo>
                  <a:lnTo>
                    <a:pt x="8968739" y="126492"/>
                  </a:lnTo>
                  <a:lnTo>
                    <a:pt x="8968739" y="629411"/>
                  </a:lnTo>
                  <a:lnTo>
                    <a:pt x="8959071" y="678513"/>
                  </a:lnTo>
                  <a:lnTo>
                    <a:pt x="8932544" y="718184"/>
                  </a:lnTo>
                  <a:lnTo>
                    <a:pt x="8892873" y="744712"/>
                  </a:lnTo>
                  <a:lnTo>
                    <a:pt x="8843771" y="754379"/>
                  </a:ln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7710" y="258651"/>
            <a:ext cx="860742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Project</a:t>
            </a:r>
            <a:r>
              <a:rPr sz="3950" b="1" spc="-5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Estimation</a:t>
            </a:r>
            <a:r>
              <a:rPr sz="3950" b="1" spc="-2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Techniques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674559" y="1238544"/>
            <a:ext cx="8792845" cy="4352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0"/>
              </a:spcBef>
            </a:pPr>
            <a:r>
              <a:rPr sz="2650" b="1" dirty="0">
                <a:latin typeface="Verdana"/>
                <a:cs typeface="Verdana"/>
              </a:rPr>
              <a:t>Pros</a:t>
            </a:r>
            <a:r>
              <a:rPr sz="2650" b="1" spc="-70" dirty="0">
                <a:latin typeface="Verdana"/>
                <a:cs typeface="Verdana"/>
              </a:rPr>
              <a:t> </a:t>
            </a:r>
            <a:r>
              <a:rPr sz="2650" b="1" dirty="0">
                <a:latin typeface="Verdana"/>
                <a:cs typeface="Verdana"/>
              </a:rPr>
              <a:t>of</a:t>
            </a:r>
            <a:r>
              <a:rPr sz="2650" b="1" spc="-60" dirty="0">
                <a:latin typeface="Verdana"/>
                <a:cs typeface="Verdana"/>
              </a:rPr>
              <a:t> </a:t>
            </a:r>
            <a:r>
              <a:rPr sz="2650" b="1" dirty="0">
                <a:latin typeface="Verdana"/>
                <a:cs typeface="Verdana"/>
              </a:rPr>
              <a:t>Delphi</a:t>
            </a:r>
            <a:r>
              <a:rPr sz="2650" b="1" spc="-60" dirty="0">
                <a:latin typeface="Verdana"/>
                <a:cs typeface="Verdana"/>
              </a:rPr>
              <a:t> </a:t>
            </a:r>
            <a:r>
              <a:rPr sz="2650" b="1" dirty="0">
                <a:latin typeface="Verdana"/>
                <a:cs typeface="Verdana"/>
              </a:rPr>
              <a:t>Cost</a:t>
            </a:r>
            <a:r>
              <a:rPr sz="2650" b="1" spc="-70" dirty="0">
                <a:latin typeface="Verdana"/>
                <a:cs typeface="Verdana"/>
              </a:rPr>
              <a:t> </a:t>
            </a:r>
            <a:r>
              <a:rPr sz="2650" b="1" spc="-10" dirty="0">
                <a:latin typeface="Verdana"/>
                <a:cs typeface="Verdana"/>
              </a:rPr>
              <a:t>Estimation</a:t>
            </a:r>
            <a:endParaRPr sz="26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35"/>
              </a:spcBef>
            </a:pPr>
            <a:endParaRPr sz="2650">
              <a:latin typeface="Verdana"/>
              <a:cs typeface="Verdana"/>
            </a:endParaRPr>
          </a:p>
          <a:p>
            <a:pPr marL="12700" marR="5080" indent="267970" algn="just">
              <a:lnSpc>
                <a:spcPct val="101499"/>
              </a:lnSpc>
              <a:buSzPct val="94871"/>
              <a:buAutoNum type="arabicPeriod"/>
              <a:tabLst>
                <a:tab pos="280670" algn="l"/>
              </a:tabLst>
            </a:pPr>
            <a:r>
              <a:rPr sz="1950" b="1" dirty="0">
                <a:latin typeface="Verdana"/>
                <a:cs typeface="Verdana"/>
              </a:rPr>
              <a:t>Reduces</a:t>
            </a:r>
            <a:r>
              <a:rPr sz="1950" b="1" spc="45" dirty="0">
                <a:latin typeface="Verdana"/>
                <a:cs typeface="Verdana"/>
              </a:rPr>
              <a:t>  </a:t>
            </a:r>
            <a:r>
              <a:rPr sz="1950" b="1" dirty="0">
                <a:latin typeface="Verdana"/>
                <a:cs typeface="Verdana"/>
              </a:rPr>
              <a:t>Bias</a:t>
            </a:r>
            <a:r>
              <a:rPr sz="1950" b="1" spc="3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–</a:t>
            </a:r>
            <a:r>
              <a:rPr sz="1950" spc="2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Since</a:t>
            </a:r>
            <a:r>
              <a:rPr sz="1950" spc="2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experts</a:t>
            </a:r>
            <a:r>
              <a:rPr sz="1950" spc="4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provide</a:t>
            </a:r>
            <a:r>
              <a:rPr sz="1950" spc="1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anonymous</a:t>
            </a:r>
            <a:r>
              <a:rPr sz="1950" spc="20" dirty="0">
                <a:latin typeface="Verdana"/>
                <a:cs typeface="Verdana"/>
              </a:rPr>
              <a:t>  </a:t>
            </a:r>
            <a:r>
              <a:rPr sz="1950" spc="-10" dirty="0">
                <a:latin typeface="Verdana"/>
                <a:cs typeface="Verdana"/>
              </a:rPr>
              <a:t>estimates, </a:t>
            </a:r>
            <a:r>
              <a:rPr sz="1950" dirty="0">
                <a:latin typeface="Verdana"/>
                <a:cs typeface="Verdana"/>
              </a:rPr>
              <a:t>there’s</a:t>
            </a:r>
            <a:r>
              <a:rPr sz="1950" spc="3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less</a:t>
            </a:r>
            <a:r>
              <a:rPr sz="1950" spc="3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influence</a:t>
            </a:r>
            <a:r>
              <a:rPr sz="1950" spc="3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from</a:t>
            </a:r>
            <a:r>
              <a:rPr sz="1950" spc="3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dominant</a:t>
            </a:r>
            <a:r>
              <a:rPr sz="1950" spc="3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personalities</a:t>
            </a:r>
            <a:r>
              <a:rPr sz="1950" spc="3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or</a:t>
            </a:r>
            <a:r>
              <a:rPr sz="1950" spc="33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organizational politics.</a:t>
            </a:r>
            <a:endParaRPr sz="1950">
              <a:latin typeface="Verdana"/>
              <a:cs typeface="Verdana"/>
            </a:endParaRPr>
          </a:p>
          <a:p>
            <a:pPr marL="12700" marR="9525" indent="267970" algn="just">
              <a:lnSpc>
                <a:spcPct val="101499"/>
              </a:lnSpc>
              <a:buSzPct val="94871"/>
              <a:buAutoNum type="arabicPeriod"/>
              <a:tabLst>
                <a:tab pos="280670" algn="l"/>
              </a:tabLst>
            </a:pPr>
            <a:r>
              <a:rPr sz="1950" b="1" dirty="0">
                <a:latin typeface="Verdana"/>
                <a:cs typeface="Verdana"/>
              </a:rPr>
              <a:t>Encourages</a:t>
            </a:r>
            <a:r>
              <a:rPr sz="1950" b="1" spc="25" dirty="0">
                <a:latin typeface="Verdana"/>
                <a:cs typeface="Verdana"/>
              </a:rPr>
              <a:t>  </a:t>
            </a:r>
            <a:r>
              <a:rPr sz="1950" b="1" dirty="0">
                <a:latin typeface="Verdana"/>
                <a:cs typeface="Verdana"/>
              </a:rPr>
              <a:t>Expert</a:t>
            </a:r>
            <a:r>
              <a:rPr sz="1950" b="1" spc="40" dirty="0">
                <a:latin typeface="Verdana"/>
                <a:cs typeface="Verdana"/>
              </a:rPr>
              <a:t>  </a:t>
            </a:r>
            <a:r>
              <a:rPr sz="1950" b="1" dirty="0">
                <a:latin typeface="Verdana"/>
                <a:cs typeface="Verdana"/>
              </a:rPr>
              <a:t>Input</a:t>
            </a:r>
            <a:r>
              <a:rPr sz="1950" b="1" spc="3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–</a:t>
            </a:r>
            <a:r>
              <a:rPr sz="1950" spc="1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Uses</a:t>
            </a:r>
            <a:r>
              <a:rPr sz="1950" spc="1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knowledge</a:t>
            </a:r>
            <a:r>
              <a:rPr sz="1950" spc="1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25" dirty="0">
                <a:latin typeface="Verdana"/>
                <a:cs typeface="Verdana"/>
              </a:rPr>
              <a:t>  </a:t>
            </a:r>
            <a:r>
              <a:rPr sz="1950" spc="-10" dirty="0">
                <a:latin typeface="Verdana"/>
                <a:cs typeface="Verdana"/>
              </a:rPr>
              <a:t>multiple </a:t>
            </a:r>
            <a:r>
              <a:rPr sz="1950" dirty="0">
                <a:latin typeface="Verdana"/>
                <a:cs typeface="Verdana"/>
              </a:rPr>
              <a:t>experts,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increasing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accuracy</a:t>
            </a:r>
            <a:r>
              <a:rPr sz="1950" spc="3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estimates.</a:t>
            </a:r>
            <a:endParaRPr sz="1950">
              <a:latin typeface="Verdana"/>
              <a:cs typeface="Verdana"/>
            </a:endParaRPr>
          </a:p>
          <a:p>
            <a:pPr marL="12700" marR="5715" indent="267970" algn="just">
              <a:lnSpc>
                <a:spcPct val="101499"/>
              </a:lnSpc>
              <a:buSzPct val="94871"/>
              <a:buAutoNum type="arabicPeriod"/>
              <a:tabLst>
                <a:tab pos="280670" algn="l"/>
              </a:tabLst>
            </a:pPr>
            <a:r>
              <a:rPr sz="1950" b="1" dirty="0">
                <a:latin typeface="Verdana"/>
                <a:cs typeface="Verdana"/>
              </a:rPr>
              <a:t>Iterative</a:t>
            </a:r>
            <a:r>
              <a:rPr sz="1950" b="1" spc="160" dirty="0">
                <a:latin typeface="Verdana"/>
                <a:cs typeface="Verdana"/>
              </a:rPr>
              <a:t>  </a:t>
            </a:r>
            <a:r>
              <a:rPr sz="1950" b="1" dirty="0">
                <a:latin typeface="Verdana"/>
                <a:cs typeface="Verdana"/>
              </a:rPr>
              <a:t>Refinement</a:t>
            </a:r>
            <a:r>
              <a:rPr sz="1950" b="1" spc="15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–</a:t>
            </a:r>
            <a:r>
              <a:rPr sz="1950" spc="12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Multiple</a:t>
            </a:r>
            <a:r>
              <a:rPr sz="1950" spc="12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rounds</a:t>
            </a:r>
            <a:r>
              <a:rPr sz="1950" spc="15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12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estimation</a:t>
            </a:r>
            <a:r>
              <a:rPr sz="1950" spc="125" dirty="0">
                <a:latin typeface="Verdana"/>
                <a:cs typeface="Verdana"/>
              </a:rPr>
              <a:t>  </a:t>
            </a:r>
            <a:r>
              <a:rPr sz="1950" spc="-10" dirty="0">
                <a:latin typeface="Verdana"/>
                <a:cs typeface="Verdana"/>
              </a:rPr>
              <a:t>allow </a:t>
            </a:r>
            <a:r>
              <a:rPr sz="1950" dirty="0">
                <a:latin typeface="Verdana"/>
                <a:cs typeface="Verdana"/>
              </a:rPr>
              <a:t>refinement</a:t>
            </a:r>
            <a:r>
              <a:rPr sz="1950" spc="10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based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on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feedback,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leading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to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better</a:t>
            </a:r>
            <a:r>
              <a:rPr sz="1950" spc="9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accuracy.</a:t>
            </a:r>
            <a:endParaRPr sz="1950">
              <a:latin typeface="Verdana"/>
              <a:cs typeface="Verdana"/>
            </a:endParaRPr>
          </a:p>
          <a:p>
            <a:pPr marL="12700" marR="7620" indent="267970">
              <a:lnSpc>
                <a:spcPts val="2380"/>
              </a:lnSpc>
              <a:spcBef>
                <a:spcPts val="85"/>
              </a:spcBef>
              <a:buSzPct val="94871"/>
              <a:buAutoNum type="arabicPeriod"/>
              <a:tabLst>
                <a:tab pos="280670" algn="l"/>
              </a:tabLst>
            </a:pPr>
            <a:r>
              <a:rPr sz="1950" b="1" dirty="0">
                <a:latin typeface="Verdana"/>
                <a:cs typeface="Verdana"/>
              </a:rPr>
              <a:t>Applicable</a:t>
            </a:r>
            <a:r>
              <a:rPr sz="1950" b="1" spc="29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to</a:t>
            </a:r>
            <a:r>
              <a:rPr sz="1950" b="1" spc="27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Complex</a:t>
            </a:r>
            <a:r>
              <a:rPr sz="1950" b="1" spc="26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Projects</a:t>
            </a:r>
            <a:r>
              <a:rPr sz="1950" b="1" spc="2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–</a:t>
            </a:r>
            <a:r>
              <a:rPr sz="1950" spc="2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Works</a:t>
            </a:r>
            <a:r>
              <a:rPr sz="1950" spc="2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well</a:t>
            </a:r>
            <a:r>
              <a:rPr sz="1950" spc="254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for</a:t>
            </a:r>
            <a:r>
              <a:rPr sz="1950" spc="2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projects</a:t>
            </a:r>
            <a:r>
              <a:rPr sz="1950" spc="265" dirty="0">
                <a:latin typeface="Verdana"/>
                <a:cs typeface="Verdana"/>
              </a:rPr>
              <a:t> </a:t>
            </a:r>
            <a:r>
              <a:rPr sz="1950" spc="-20" dirty="0">
                <a:latin typeface="Verdana"/>
                <a:cs typeface="Verdana"/>
              </a:rPr>
              <a:t>with </a:t>
            </a:r>
            <a:r>
              <a:rPr sz="1950" dirty="0">
                <a:latin typeface="Verdana"/>
                <a:cs typeface="Verdana"/>
              </a:rPr>
              <a:t>high</a:t>
            </a:r>
            <a:r>
              <a:rPr sz="1950" spc="2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uncertainty,</a:t>
            </a:r>
            <a:r>
              <a:rPr sz="1950" spc="2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where</a:t>
            </a:r>
            <a:r>
              <a:rPr sz="1950" spc="2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historical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data</a:t>
            </a:r>
            <a:r>
              <a:rPr sz="1950" spc="1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is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limited.</a:t>
            </a:r>
            <a:endParaRPr sz="1950">
              <a:latin typeface="Verdana"/>
              <a:cs typeface="Verdana"/>
            </a:endParaRPr>
          </a:p>
          <a:p>
            <a:pPr marL="280670" indent="-267970">
              <a:lnSpc>
                <a:spcPts val="2285"/>
              </a:lnSpc>
              <a:buSzPct val="94871"/>
              <a:buAutoNum type="arabicPeriod"/>
              <a:tabLst>
                <a:tab pos="280670" algn="l"/>
                <a:tab pos="2056764" algn="l"/>
                <a:tab pos="3698875" algn="l"/>
                <a:tab pos="3995420" algn="l"/>
                <a:tab pos="4596765" algn="l"/>
                <a:tab pos="5692775" algn="l"/>
                <a:tab pos="6935470" algn="l"/>
                <a:tab pos="7835265" algn="l"/>
              </a:tabLst>
            </a:pPr>
            <a:r>
              <a:rPr sz="1950" b="1" spc="-10" dirty="0">
                <a:latin typeface="Verdana"/>
                <a:cs typeface="Verdana"/>
              </a:rPr>
              <a:t>Encourages</a:t>
            </a:r>
            <a:r>
              <a:rPr sz="1950" b="1" dirty="0">
                <a:latin typeface="Verdana"/>
                <a:cs typeface="Verdana"/>
              </a:rPr>
              <a:t>	</a:t>
            </a:r>
            <a:r>
              <a:rPr sz="1950" b="1" spc="-10" dirty="0">
                <a:latin typeface="Verdana"/>
                <a:cs typeface="Verdana"/>
              </a:rPr>
              <a:t>Consensus</a:t>
            </a:r>
            <a:r>
              <a:rPr sz="1950" b="1" dirty="0">
                <a:latin typeface="Verdana"/>
                <a:cs typeface="Verdana"/>
              </a:rPr>
              <a:t>	</a:t>
            </a:r>
            <a:r>
              <a:rPr sz="1950" spc="-50" dirty="0">
                <a:latin typeface="Verdana"/>
                <a:cs typeface="Verdana"/>
              </a:rPr>
              <a:t>–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The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process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naturally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drives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experts</a:t>
            </a:r>
            <a:endParaRPr sz="1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dirty="0">
                <a:latin typeface="Verdana"/>
                <a:cs typeface="Verdana"/>
              </a:rPr>
              <a:t>toward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agreement,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improving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reliability.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sp>
          <p:nvSpPr>
            <p:cNvPr id="3" name="object 3"/>
            <p:cNvSpPr/>
            <p:nvPr/>
          </p:nvSpPr>
          <p:spPr>
            <a:xfrm>
              <a:off x="586739" y="198120"/>
              <a:ext cx="8968740" cy="754380"/>
            </a:xfrm>
            <a:custGeom>
              <a:avLst/>
              <a:gdLst/>
              <a:ahLst/>
              <a:cxnLst/>
              <a:rect l="l" t="t" r="r" b="b"/>
              <a:pathLst>
                <a:path w="8968740" h="754380">
                  <a:moveTo>
                    <a:pt x="8843771" y="754379"/>
                  </a:move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8843771" y="0"/>
                  </a:lnTo>
                  <a:lnTo>
                    <a:pt x="8892873" y="9906"/>
                  </a:lnTo>
                  <a:lnTo>
                    <a:pt x="8932544" y="36957"/>
                  </a:lnTo>
                  <a:lnTo>
                    <a:pt x="8959071" y="77152"/>
                  </a:lnTo>
                  <a:lnTo>
                    <a:pt x="8968739" y="126492"/>
                  </a:lnTo>
                  <a:lnTo>
                    <a:pt x="8968739" y="629411"/>
                  </a:lnTo>
                  <a:lnTo>
                    <a:pt x="8959071" y="678513"/>
                  </a:lnTo>
                  <a:lnTo>
                    <a:pt x="8932544" y="718184"/>
                  </a:lnTo>
                  <a:lnTo>
                    <a:pt x="8892873" y="744712"/>
                  </a:lnTo>
                  <a:lnTo>
                    <a:pt x="8843771" y="754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6739" y="198120"/>
              <a:ext cx="8968740" cy="754380"/>
            </a:xfrm>
            <a:custGeom>
              <a:avLst/>
              <a:gdLst/>
              <a:ahLst/>
              <a:cxnLst/>
              <a:rect l="l" t="t" r="r" b="b"/>
              <a:pathLst>
                <a:path w="8968740" h="754380">
                  <a:moveTo>
                    <a:pt x="0" y="126492"/>
                  </a:moveTo>
                  <a:lnTo>
                    <a:pt x="9905" y="77152"/>
                  </a:lnTo>
                  <a:lnTo>
                    <a:pt x="36956" y="36957"/>
                  </a:lnTo>
                  <a:lnTo>
                    <a:pt x="77152" y="9906"/>
                  </a:lnTo>
                  <a:lnTo>
                    <a:pt x="126491" y="0"/>
                  </a:lnTo>
                  <a:lnTo>
                    <a:pt x="8843771" y="0"/>
                  </a:lnTo>
                  <a:lnTo>
                    <a:pt x="8892873" y="9906"/>
                  </a:lnTo>
                  <a:lnTo>
                    <a:pt x="8932544" y="36957"/>
                  </a:lnTo>
                  <a:lnTo>
                    <a:pt x="8959071" y="77152"/>
                  </a:lnTo>
                  <a:lnTo>
                    <a:pt x="8968739" y="126492"/>
                  </a:lnTo>
                  <a:lnTo>
                    <a:pt x="8968739" y="629411"/>
                  </a:lnTo>
                  <a:lnTo>
                    <a:pt x="8959071" y="678513"/>
                  </a:lnTo>
                  <a:lnTo>
                    <a:pt x="8932544" y="718184"/>
                  </a:lnTo>
                  <a:lnTo>
                    <a:pt x="8892873" y="744712"/>
                  </a:lnTo>
                  <a:lnTo>
                    <a:pt x="8843771" y="754379"/>
                  </a:lnTo>
                  <a:lnTo>
                    <a:pt x="126491" y="754379"/>
                  </a:lnTo>
                  <a:lnTo>
                    <a:pt x="77152" y="744712"/>
                  </a:lnTo>
                  <a:lnTo>
                    <a:pt x="36956" y="718184"/>
                  </a:lnTo>
                  <a:lnTo>
                    <a:pt x="9905" y="678513"/>
                  </a:lnTo>
                  <a:lnTo>
                    <a:pt x="0" y="629411"/>
                  </a:lnTo>
                  <a:lnTo>
                    <a:pt x="0" y="126492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7710" y="258651"/>
            <a:ext cx="860742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Project</a:t>
            </a:r>
            <a:r>
              <a:rPr sz="3950" b="1" spc="-5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Estimation</a:t>
            </a:r>
            <a:r>
              <a:rPr sz="3950" b="1" spc="-2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Techniques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506919" y="1325310"/>
            <a:ext cx="8793480" cy="46539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0"/>
              </a:spcBef>
            </a:pPr>
            <a:r>
              <a:rPr sz="2650" b="1" dirty="0">
                <a:latin typeface="Verdana"/>
                <a:cs typeface="Verdana"/>
              </a:rPr>
              <a:t>Cons</a:t>
            </a:r>
            <a:r>
              <a:rPr sz="2650" b="1" spc="-60" dirty="0">
                <a:latin typeface="Verdana"/>
                <a:cs typeface="Verdana"/>
              </a:rPr>
              <a:t> </a:t>
            </a:r>
            <a:r>
              <a:rPr sz="2650" b="1" dirty="0">
                <a:latin typeface="Verdana"/>
                <a:cs typeface="Verdana"/>
              </a:rPr>
              <a:t>of</a:t>
            </a:r>
            <a:r>
              <a:rPr sz="2650" b="1" spc="-75" dirty="0">
                <a:latin typeface="Verdana"/>
                <a:cs typeface="Verdana"/>
              </a:rPr>
              <a:t> </a:t>
            </a:r>
            <a:r>
              <a:rPr sz="2650" b="1" dirty="0">
                <a:latin typeface="Verdana"/>
                <a:cs typeface="Verdana"/>
              </a:rPr>
              <a:t>Delphi</a:t>
            </a:r>
            <a:r>
              <a:rPr sz="2650" b="1" spc="-55" dirty="0">
                <a:latin typeface="Verdana"/>
                <a:cs typeface="Verdana"/>
              </a:rPr>
              <a:t> </a:t>
            </a:r>
            <a:r>
              <a:rPr sz="2650" b="1" dirty="0">
                <a:latin typeface="Verdana"/>
                <a:cs typeface="Verdana"/>
              </a:rPr>
              <a:t>Cost</a:t>
            </a:r>
            <a:r>
              <a:rPr sz="2650" b="1" spc="-85" dirty="0">
                <a:latin typeface="Verdana"/>
                <a:cs typeface="Verdana"/>
              </a:rPr>
              <a:t> </a:t>
            </a:r>
            <a:r>
              <a:rPr sz="2650" b="1" spc="-10" dirty="0">
                <a:latin typeface="Verdana"/>
                <a:cs typeface="Verdana"/>
              </a:rPr>
              <a:t>Estimation</a:t>
            </a:r>
            <a:endParaRPr sz="26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30"/>
              </a:spcBef>
            </a:pPr>
            <a:endParaRPr sz="2650">
              <a:latin typeface="Verdana"/>
              <a:cs typeface="Verdana"/>
            </a:endParaRPr>
          </a:p>
          <a:p>
            <a:pPr marL="12700" marR="8255" indent="267970" algn="just">
              <a:lnSpc>
                <a:spcPct val="101600"/>
              </a:lnSpc>
              <a:spcBef>
                <a:spcPts val="5"/>
              </a:spcBef>
              <a:buSzPct val="94871"/>
              <a:buAutoNum type="arabicPeriod"/>
              <a:tabLst>
                <a:tab pos="280670" algn="l"/>
              </a:tabLst>
            </a:pPr>
            <a:r>
              <a:rPr sz="1950" b="1" dirty="0">
                <a:latin typeface="Verdana"/>
                <a:cs typeface="Verdana"/>
              </a:rPr>
              <a:t>Time-Consuming</a:t>
            </a:r>
            <a:r>
              <a:rPr sz="1950" b="1" spc="-1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–</a:t>
            </a:r>
            <a:r>
              <a:rPr sz="1950" spc="-2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Multiple</a:t>
            </a:r>
            <a:r>
              <a:rPr sz="1950" spc="-3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rounds</a:t>
            </a:r>
            <a:r>
              <a:rPr sz="1950" spc="-2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-3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discussion</a:t>
            </a:r>
            <a:r>
              <a:rPr sz="1950" spc="-3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and</a:t>
            </a:r>
            <a:r>
              <a:rPr sz="1950" spc="-15" dirty="0">
                <a:latin typeface="Verdana"/>
                <a:cs typeface="Verdana"/>
              </a:rPr>
              <a:t>  </a:t>
            </a:r>
            <a:r>
              <a:rPr sz="1950" spc="-10" dirty="0">
                <a:latin typeface="Verdana"/>
                <a:cs typeface="Verdana"/>
              </a:rPr>
              <a:t>revision </a:t>
            </a:r>
            <a:r>
              <a:rPr sz="1950" dirty="0">
                <a:latin typeface="Verdana"/>
                <a:cs typeface="Verdana"/>
              </a:rPr>
              <a:t>can</a:t>
            </a:r>
            <a:r>
              <a:rPr sz="1950" spc="2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take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</a:t>
            </a:r>
            <a:r>
              <a:rPr sz="1950" spc="2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long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spc="-20" dirty="0">
                <a:latin typeface="Verdana"/>
                <a:cs typeface="Verdana"/>
              </a:rPr>
              <a:t>time.</a:t>
            </a:r>
            <a:endParaRPr sz="1950">
              <a:latin typeface="Verdana"/>
              <a:cs typeface="Verdana"/>
            </a:endParaRPr>
          </a:p>
          <a:p>
            <a:pPr marL="12700" marR="6350" indent="267970" algn="just">
              <a:lnSpc>
                <a:spcPts val="2380"/>
              </a:lnSpc>
              <a:spcBef>
                <a:spcPts val="80"/>
              </a:spcBef>
              <a:buSzPct val="94871"/>
              <a:buAutoNum type="arabicPeriod"/>
              <a:tabLst>
                <a:tab pos="280670" algn="l"/>
              </a:tabLst>
            </a:pPr>
            <a:r>
              <a:rPr sz="1950" b="1" dirty="0">
                <a:latin typeface="Verdana"/>
                <a:cs typeface="Verdana"/>
              </a:rPr>
              <a:t>Resource-Intensive</a:t>
            </a:r>
            <a:r>
              <a:rPr sz="1950" b="1" spc="39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–</a:t>
            </a:r>
            <a:r>
              <a:rPr sz="1950" spc="36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Requires</a:t>
            </a:r>
            <a:r>
              <a:rPr sz="1950" spc="36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participation</a:t>
            </a:r>
            <a:r>
              <a:rPr sz="1950" spc="36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from</a:t>
            </a:r>
            <a:r>
              <a:rPr sz="1950" spc="355" dirty="0">
                <a:latin typeface="Verdana"/>
                <a:cs typeface="Verdana"/>
              </a:rPr>
              <a:t>  </a:t>
            </a:r>
            <a:r>
              <a:rPr sz="1950" spc="-10" dirty="0">
                <a:latin typeface="Verdana"/>
                <a:cs typeface="Verdana"/>
              </a:rPr>
              <a:t>multiple </a:t>
            </a:r>
            <a:r>
              <a:rPr sz="1950" dirty="0">
                <a:latin typeface="Verdana"/>
                <a:cs typeface="Verdana"/>
              </a:rPr>
              <a:t>experts,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which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can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be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costly.</a:t>
            </a:r>
            <a:endParaRPr sz="1950">
              <a:latin typeface="Verdana"/>
              <a:cs typeface="Verdana"/>
            </a:endParaRPr>
          </a:p>
          <a:p>
            <a:pPr marL="280670" indent="-267970" algn="just">
              <a:lnSpc>
                <a:spcPts val="2285"/>
              </a:lnSpc>
              <a:buSzPct val="94871"/>
              <a:buAutoNum type="arabicPeriod"/>
              <a:tabLst>
                <a:tab pos="280670" algn="l"/>
              </a:tabLst>
            </a:pPr>
            <a:r>
              <a:rPr sz="1950" b="1" dirty="0">
                <a:latin typeface="Verdana"/>
                <a:cs typeface="Verdana"/>
              </a:rPr>
              <a:t>Dependence</a:t>
            </a:r>
            <a:r>
              <a:rPr sz="1950" b="1" spc="21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on</a:t>
            </a:r>
            <a:r>
              <a:rPr sz="1950" b="1" spc="24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Expert</a:t>
            </a:r>
            <a:r>
              <a:rPr sz="1950" b="1" spc="21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Availability</a:t>
            </a:r>
            <a:r>
              <a:rPr sz="1950" b="1" spc="21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–</a:t>
            </a:r>
            <a:r>
              <a:rPr sz="1950" spc="19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Accuracy</a:t>
            </a:r>
            <a:r>
              <a:rPr sz="1950" spc="20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depends</a:t>
            </a:r>
            <a:r>
              <a:rPr sz="1950" spc="19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on</a:t>
            </a:r>
            <a:r>
              <a:rPr sz="1950" spc="180" dirty="0">
                <a:latin typeface="Verdana"/>
                <a:cs typeface="Verdana"/>
              </a:rPr>
              <a:t> </a:t>
            </a:r>
            <a:r>
              <a:rPr sz="1950" spc="-25" dirty="0">
                <a:latin typeface="Verdana"/>
                <a:cs typeface="Verdana"/>
              </a:rPr>
              <a:t>the</a:t>
            </a:r>
            <a:endParaRPr sz="195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35"/>
              </a:spcBef>
            </a:pPr>
            <a:r>
              <a:rPr sz="1950" dirty="0">
                <a:latin typeface="Verdana"/>
                <a:cs typeface="Verdana"/>
              </a:rPr>
              <a:t>knowledge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and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experience</a:t>
            </a:r>
            <a:r>
              <a:rPr sz="1950" spc="10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selected</a:t>
            </a:r>
            <a:r>
              <a:rPr sz="1950" spc="9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experts.</a:t>
            </a:r>
            <a:endParaRPr sz="1950">
              <a:latin typeface="Verdana"/>
              <a:cs typeface="Verdana"/>
            </a:endParaRPr>
          </a:p>
          <a:p>
            <a:pPr marL="12700" marR="5080" indent="267970" algn="just">
              <a:lnSpc>
                <a:spcPct val="101499"/>
              </a:lnSpc>
              <a:buSzPct val="94871"/>
              <a:buAutoNum type="arabicPeriod" startAt="4"/>
              <a:tabLst>
                <a:tab pos="280670" algn="l"/>
              </a:tabLst>
            </a:pPr>
            <a:r>
              <a:rPr sz="1950" b="1" dirty="0">
                <a:latin typeface="Verdana"/>
                <a:cs typeface="Verdana"/>
              </a:rPr>
              <a:t>Lack</a:t>
            </a:r>
            <a:r>
              <a:rPr sz="1950" b="1" spc="85" dirty="0">
                <a:latin typeface="Verdana"/>
                <a:cs typeface="Verdana"/>
              </a:rPr>
              <a:t>  </a:t>
            </a:r>
            <a:r>
              <a:rPr sz="1950" b="1" dirty="0">
                <a:latin typeface="Verdana"/>
                <a:cs typeface="Verdana"/>
              </a:rPr>
              <a:t>of</a:t>
            </a:r>
            <a:r>
              <a:rPr sz="1950" b="1" spc="95" dirty="0">
                <a:latin typeface="Verdana"/>
                <a:cs typeface="Verdana"/>
              </a:rPr>
              <a:t>  </a:t>
            </a:r>
            <a:r>
              <a:rPr sz="1950" b="1" dirty="0">
                <a:latin typeface="Verdana"/>
                <a:cs typeface="Verdana"/>
              </a:rPr>
              <a:t>Quantitative</a:t>
            </a:r>
            <a:r>
              <a:rPr sz="1950" b="1" spc="90" dirty="0">
                <a:latin typeface="Verdana"/>
                <a:cs typeface="Verdana"/>
              </a:rPr>
              <a:t>  </a:t>
            </a:r>
            <a:r>
              <a:rPr sz="1950" b="1" dirty="0">
                <a:latin typeface="Verdana"/>
                <a:cs typeface="Verdana"/>
              </a:rPr>
              <a:t>Rigor</a:t>
            </a:r>
            <a:r>
              <a:rPr sz="1950" b="1" spc="8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–</a:t>
            </a:r>
            <a:r>
              <a:rPr sz="1950" spc="7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6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method</a:t>
            </a:r>
            <a:r>
              <a:rPr sz="1950" spc="6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relies</a:t>
            </a:r>
            <a:r>
              <a:rPr sz="1950" spc="7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on</a:t>
            </a:r>
            <a:r>
              <a:rPr sz="1950" spc="60" dirty="0">
                <a:latin typeface="Verdana"/>
                <a:cs typeface="Verdana"/>
              </a:rPr>
              <a:t>  </a:t>
            </a:r>
            <a:r>
              <a:rPr sz="1950" spc="-10" dirty="0">
                <a:latin typeface="Verdana"/>
                <a:cs typeface="Verdana"/>
              </a:rPr>
              <a:t>expert </a:t>
            </a:r>
            <a:r>
              <a:rPr sz="1950" dirty="0">
                <a:latin typeface="Verdana"/>
                <a:cs typeface="Verdana"/>
              </a:rPr>
              <a:t>judgment</a:t>
            </a:r>
            <a:r>
              <a:rPr sz="1950" spc="1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rather</a:t>
            </a:r>
            <a:r>
              <a:rPr sz="1950" spc="1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than</a:t>
            </a:r>
            <a:r>
              <a:rPr sz="1950" spc="1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strict</a:t>
            </a:r>
            <a:r>
              <a:rPr sz="1950" spc="1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mathematical</a:t>
            </a:r>
            <a:r>
              <a:rPr sz="1950" spc="1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models,</a:t>
            </a:r>
            <a:r>
              <a:rPr sz="1950" spc="1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which</a:t>
            </a:r>
            <a:r>
              <a:rPr sz="1950" spc="18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can</a:t>
            </a:r>
            <a:r>
              <a:rPr sz="1950" spc="1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lead</a:t>
            </a:r>
            <a:r>
              <a:rPr sz="1950" spc="185" dirty="0">
                <a:latin typeface="Verdana"/>
                <a:cs typeface="Verdana"/>
              </a:rPr>
              <a:t> </a:t>
            </a:r>
            <a:r>
              <a:rPr sz="1950" spc="-25" dirty="0">
                <a:latin typeface="Verdana"/>
                <a:cs typeface="Verdana"/>
              </a:rPr>
              <a:t>to </a:t>
            </a:r>
            <a:r>
              <a:rPr sz="1950" spc="-10" dirty="0">
                <a:latin typeface="Verdana"/>
                <a:cs typeface="Verdana"/>
              </a:rPr>
              <a:t>subjectivity.</a:t>
            </a:r>
            <a:endParaRPr sz="1950">
              <a:latin typeface="Verdana"/>
              <a:cs typeface="Verdana"/>
            </a:endParaRPr>
          </a:p>
          <a:p>
            <a:pPr marL="12700" marR="5080" indent="267970" algn="just">
              <a:lnSpc>
                <a:spcPct val="101499"/>
              </a:lnSpc>
              <a:buSzPct val="94871"/>
              <a:buAutoNum type="arabicPeriod" startAt="4"/>
              <a:tabLst>
                <a:tab pos="280670" algn="l"/>
              </a:tabLst>
            </a:pPr>
            <a:r>
              <a:rPr sz="1950" b="1" dirty="0">
                <a:latin typeface="Verdana"/>
                <a:cs typeface="Verdana"/>
              </a:rPr>
              <a:t>Difficulty</a:t>
            </a:r>
            <a:r>
              <a:rPr sz="1950" b="1" spc="195" dirty="0">
                <a:latin typeface="Verdana"/>
                <a:cs typeface="Verdana"/>
              </a:rPr>
              <a:t>  </a:t>
            </a:r>
            <a:r>
              <a:rPr sz="1950" b="1" dirty="0">
                <a:latin typeface="Verdana"/>
                <a:cs typeface="Verdana"/>
              </a:rPr>
              <a:t>in</a:t>
            </a:r>
            <a:r>
              <a:rPr sz="1950" b="1" spc="190" dirty="0">
                <a:latin typeface="Verdana"/>
                <a:cs typeface="Verdana"/>
              </a:rPr>
              <a:t>  </a:t>
            </a:r>
            <a:r>
              <a:rPr sz="1950" b="1" dirty="0">
                <a:latin typeface="Verdana"/>
                <a:cs typeface="Verdana"/>
              </a:rPr>
              <a:t>Handling</a:t>
            </a:r>
            <a:r>
              <a:rPr sz="1950" b="1" spc="200" dirty="0">
                <a:latin typeface="Verdana"/>
                <a:cs typeface="Verdana"/>
              </a:rPr>
              <a:t>  </a:t>
            </a:r>
            <a:r>
              <a:rPr sz="1950" b="1" dirty="0">
                <a:latin typeface="Verdana"/>
                <a:cs typeface="Verdana"/>
              </a:rPr>
              <a:t>Large-Scale</a:t>
            </a:r>
            <a:r>
              <a:rPr sz="1950" b="1" spc="195" dirty="0">
                <a:latin typeface="Verdana"/>
                <a:cs typeface="Verdana"/>
              </a:rPr>
              <a:t>  </a:t>
            </a:r>
            <a:r>
              <a:rPr sz="1950" b="1" dirty="0">
                <a:latin typeface="Verdana"/>
                <a:cs typeface="Verdana"/>
              </a:rPr>
              <a:t>Estimates</a:t>
            </a:r>
            <a:r>
              <a:rPr sz="1950" b="1" spc="19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–</a:t>
            </a:r>
            <a:r>
              <a:rPr sz="1950" spc="175" dirty="0">
                <a:latin typeface="Verdana"/>
                <a:cs typeface="Verdana"/>
              </a:rPr>
              <a:t>  </a:t>
            </a:r>
            <a:r>
              <a:rPr sz="1950" spc="-10" dirty="0">
                <a:latin typeface="Verdana"/>
                <a:cs typeface="Verdana"/>
              </a:rPr>
              <a:t>Managing </a:t>
            </a:r>
            <a:r>
              <a:rPr sz="1950" dirty="0">
                <a:latin typeface="Verdana"/>
                <a:cs typeface="Verdana"/>
              </a:rPr>
              <a:t>many</a:t>
            </a:r>
            <a:r>
              <a:rPr sz="1950" spc="1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experts</a:t>
            </a:r>
            <a:r>
              <a:rPr sz="1950" spc="19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and</a:t>
            </a:r>
            <a:r>
              <a:rPr sz="1950" spc="19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rounds</a:t>
            </a:r>
            <a:r>
              <a:rPr sz="1950" spc="1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19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estimation</a:t>
            </a:r>
            <a:r>
              <a:rPr sz="1950" spc="19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can</a:t>
            </a:r>
            <a:r>
              <a:rPr sz="1950" spc="1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become</a:t>
            </a:r>
            <a:r>
              <a:rPr sz="1950" spc="18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complicated</a:t>
            </a:r>
            <a:r>
              <a:rPr sz="1950" spc="190" dirty="0">
                <a:latin typeface="Verdana"/>
                <a:cs typeface="Verdana"/>
              </a:rPr>
              <a:t> </a:t>
            </a:r>
            <a:r>
              <a:rPr sz="1950" spc="-25" dirty="0">
                <a:latin typeface="Verdana"/>
                <a:cs typeface="Verdana"/>
              </a:rPr>
              <a:t>for </a:t>
            </a:r>
            <a:r>
              <a:rPr sz="1950" dirty="0">
                <a:latin typeface="Verdana"/>
                <a:cs typeface="Verdana"/>
              </a:rPr>
              <a:t>very</a:t>
            </a:r>
            <a:r>
              <a:rPr sz="1950" spc="2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large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projects.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7572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0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Heuristic</a:t>
            </a:r>
            <a:r>
              <a:rPr sz="3950" b="1" spc="-7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estimation</a:t>
            </a:r>
            <a:r>
              <a:rPr sz="3950" b="1" spc="-3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techniques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621" y="1920312"/>
            <a:ext cx="9039225" cy="490283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605155" indent="-516255">
              <a:lnSpc>
                <a:spcPct val="100000"/>
              </a:lnSpc>
              <a:spcBef>
                <a:spcPts val="405"/>
              </a:spcBef>
              <a:buClr>
                <a:srgbClr val="CC0000"/>
              </a:buClr>
              <a:buFont typeface="Times New Roman"/>
              <a:buChar char="□"/>
              <a:tabLst>
                <a:tab pos="605155" algn="l"/>
              </a:tabLst>
            </a:pPr>
            <a:r>
              <a:rPr sz="2400" dirty="0">
                <a:solidFill>
                  <a:srgbClr val="BF0000"/>
                </a:solidFill>
                <a:latin typeface="Verdana"/>
                <a:cs typeface="Verdana"/>
              </a:rPr>
              <a:t>Mathematical</a:t>
            </a:r>
            <a:r>
              <a:rPr sz="2400" spc="-1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BF0000"/>
                </a:solidFill>
                <a:latin typeface="Verdana"/>
                <a:cs typeface="Verdana"/>
              </a:rPr>
              <a:t>techniques</a:t>
            </a:r>
            <a:r>
              <a:rPr sz="2400" spc="-1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are</a:t>
            </a:r>
            <a:r>
              <a:rPr sz="2400" spc="3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used</a:t>
            </a:r>
            <a:r>
              <a:rPr sz="2400" spc="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in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this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techniques.</a:t>
            </a:r>
            <a:endParaRPr sz="2400">
              <a:latin typeface="Verdana"/>
              <a:cs typeface="Verdana"/>
            </a:endParaRPr>
          </a:p>
          <a:p>
            <a:pPr marL="605155" indent="-516255">
              <a:lnSpc>
                <a:spcPct val="100000"/>
              </a:lnSpc>
              <a:spcBef>
                <a:spcPts val="315"/>
              </a:spcBef>
              <a:buClr>
                <a:srgbClr val="CC0000"/>
              </a:buClr>
              <a:buFont typeface="Times New Roman"/>
              <a:buChar char="□"/>
              <a:tabLst>
                <a:tab pos="605155" algn="l"/>
              </a:tabLst>
            </a:pPr>
            <a:r>
              <a:rPr sz="2400" dirty="0">
                <a:latin typeface="Verdana"/>
                <a:cs typeface="Verdana"/>
              </a:rPr>
              <a:t>Independent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dependent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variables.</a:t>
            </a:r>
            <a:endParaRPr sz="2400">
              <a:latin typeface="Verdana"/>
              <a:cs typeface="Verdana"/>
            </a:endParaRPr>
          </a:p>
          <a:p>
            <a:pPr marL="605155" indent="-516255">
              <a:lnSpc>
                <a:spcPct val="100000"/>
              </a:lnSpc>
              <a:spcBef>
                <a:spcPts val="310"/>
              </a:spcBef>
              <a:buClr>
                <a:srgbClr val="CC0000"/>
              </a:buClr>
              <a:buFont typeface="Times New Roman"/>
              <a:buChar char="□"/>
              <a:tabLst>
                <a:tab pos="605155" algn="l"/>
              </a:tabLst>
            </a:pPr>
            <a:r>
              <a:rPr sz="2400" b="1" dirty="0">
                <a:latin typeface="Verdana"/>
                <a:cs typeface="Verdana"/>
              </a:rPr>
              <a:t>Static</a:t>
            </a:r>
            <a:r>
              <a:rPr sz="2400" b="1" spc="5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single</a:t>
            </a:r>
            <a:r>
              <a:rPr sz="2400" b="1" spc="20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variable</a:t>
            </a:r>
            <a:r>
              <a:rPr sz="2400" b="1" spc="20" dirty="0">
                <a:latin typeface="Verdana"/>
                <a:cs typeface="Verdana"/>
              </a:rPr>
              <a:t> </a:t>
            </a:r>
            <a:r>
              <a:rPr sz="2400" b="1" spc="-10" dirty="0">
                <a:latin typeface="Verdana"/>
                <a:cs typeface="Verdana"/>
              </a:rPr>
              <a:t>model</a:t>
            </a:r>
            <a:r>
              <a:rPr sz="2400" spc="-10" dirty="0">
                <a:latin typeface="Verdana"/>
                <a:cs typeface="Verdana"/>
              </a:rPr>
              <a:t>:</a:t>
            </a:r>
            <a:endParaRPr sz="2400">
              <a:latin typeface="Verdana"/>
              <a:cs typeface="Verdana"/>
            </a:endParaRPr>
          </a:p>
          <a:p>
            <a:pPr marL="1086485" marR="93980" lvl="1" indent="-480059">
              <a:lnSpc>
                <a:spcPts val="2260"/>
              </a:lnSpc>
              <a:spcBef>
                <a:spcPts val="545"/>
              </a:spcBef>
              <a:buClr>
                <a:srgbClr val="CC0000"/>
              </a:buClr>
              <a:buFont typeface="Times New Roman"/>
              <a:buChar char="■"/>
              <a:tabLst>
                <a:tab pos="1086485" algn="l"/>
                <a:tab pos="1452880" algn="l"/>
                <a:tab pos="2412365" algn="l"/>
                <a:tab pos="3656329" algn="l"/>
                <a:tab pos="5239385" algn="l"/>
                <a:tab pos="6238875" algn="l"/>
                <a:tab pos="7140575" algn="l"/>
                <a:tab pos="7753350" algn="l"/>
              </a:tabLst>
            </a:pPr>
            <a:r>
              <a:rPr sz="2050" spc="-50" dirty="0">
                <a:latin typeface="Verdana"/>
                <a:cs typeface="Verdana"/>
              </a:rPr>
              <a:t>A</a:t>
            </a:r>
            <a:r>
              <a:rPr sz="2050" dirty="0">
                <a:latin typeface="Verdana"/>
                <a:cs typeface="Verdana"/>
              </a:rPr>
              <a:t>	</a:t>
            </a:r>
            <a:r>
              <a:rPr sz="2050" spc="-10" dirty="0">
                <a:latin typeface="Verdana"/>
                <a:cs typeface="Verdana"/>
              </a:rPr>
              <a:t>single</a:t>
            </a:r>
            <a:r>
              <a:rPr sz="2050" dirty="0">
                <a:latin typeface="Verdana"/>
                <a:cs typeface="Verdana"/>
              </a:rPr>
              <a:t>	</a:t>
            </a:r>
            <a:r>
              <a:rPr sz="2050" spc="-10" dirty="0">
                <a:latin typeface="Verdana"/>
                <a:cs typeface="Verdana"/>
              </a:rPr>
              <a:t>variable</a:t>
            </a:r>
            <a:r>
              <a:rPr sz="2050" dirty="0">
                <a:latin typeface="Verdana"/>
                <a:cs typeface="Verdana"/>
              </a:rPr>
              <a:t>	</a:t>
            </a:r>
            <a:r>
              <a:rPr sz="2050" spc="-10" dirty="0">
                <a:latin typeface="Verdana"/>
                <a:cs typeface="Verdana"/>
              </a:rPr>
              <a:t>estimation</a:t>
            </a:r>
            <a:r>
              <a:rPr sz="2050" dirty="0">
                <a:latin typeface="Verdana"/>
                <a:cs typeface="Verdana"/>
              </a:rPr>
              <a:t>	</a:t>
            </a:r>
            <a:r>
              <a:rPr sz="2050" spc="-10" dirty="0">
                <a:latin typeface="Verdana"/>
                <a:cs typeface="Verdana"/>
              </a:rPr>
              <a:t>model</a:t>
            </a:r>
            <a:r>
              <a:rPr sz="2050" dirty="0">
                <a:latin typeface="Verdana"/>
                <a:cs typeface="Verdana"/>
              </a:rPr>
              <a:t>	</a:t>
            </a:r>
            <a:r>
              <a:rPr sz="2050" spc="-10" dirty="0">
                <a:latin typeface="Verdana"/>
                <a:cs typeface="Verdana"/>
              </a:rPr>
              <a:t>takes</a:t>
            </a:r>
            <a:r>
              <a:rPr sz="2050" dirty="0">
                <a:latin typeface="Verdana"/>
                <a:cs typeface="Verdana"/>
              </a:rPr>
              <a:t>	</a:t>
            </a:r>
            <a:r>
              <a:rPr sz="2050" spc="-25" dirty="0">
                <a:latin typeface="Verdana"/>
                <a:cs typeface="Verdana"/>
              </a:rPr>
              <a:t>the</a:t>
            </a:r>
            <a:r>
              <a:rPr sz="2050" dirty="0">
                <a:latin typeface="Verdana"/>
                <a:cs typeface="Verdana"/>
              </a:rPr>
              <a:t>	</a:t>
            </a:r>
            <a:r>
              <a:rPr sz="2050" spc="-10" dirty="0">
                <a:latin typeface="Verdana"/>
                <a:cs typeface="Verdana"/>
              </a:rPr>
              <a:t>following form:</a:t>
            </a:r>
            <a:endParaRPr sz="2050">
              <a:latin typeface="Verdana"/>
              <a:cs typeface="Verdana"/>
            </a:endParaRPr>
          </a:p>
          <a:p>
            <a:pPr marR="3810" algn="ctr">
              <a:lnSpc>
                <a:spcPct val="100000"/>
              </a:lnSpc>
              <a:spcBef>
                <a:spcPts val="355"/>
              </a:spcBef>
            </a:pPr>
            <a:r>
              <a:rPr sz="3050" dirty="0">
                <a:solidFill>
                  <a:srgbClr val="BF0000"/>
                </a:solidFill>
                <a:latin typeface="Verdana"/>
                <a:cs typeface="Verdana"/>
              </a:rPr>
              <a:t>Estimated</a:t>
            </a:r>
            <a:r>
              <a:rPr sz="3050" spc="4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050" dirty="0">
                <a:solidFill>
                  <a:srgbClr val="BF0000"/>
                </a:solidFill>
                <a:latin typeface="Verdana"/>
                <a:cs typeface="Verdana"/>
              </a:rPr>
              <a:t>Parameter</a:t>
            </a:r>
            <a:r>
              <a:rPr sz="3050" spc="6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050" dirty="0">
                <a:solidFill>
                  <a:srgbClr val="BF0000"/>
                </a:solidFill>
                <a:latin typeface="Verdana"/>
                <a:cs typeface="Verdana"/>
              </a:rPr>
              <a:t>=</a:t>
            </a:r>
            <a:r>
              <a:rPr sz="3050" spc="6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050" dirty="0">
                <a:solidFill>
                  <a:srgbClr val="BF0000"/>
                </a:solidFill>
                <a:latin typeface="Verdana"/>
                <a:cs typeface="Verdana"/>
              </a:rPr>
              <a:t>c1</a:t>
            </a:r>
            <a:r>
              <a:rPr sz="3050" spc="7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050" dirty="0">
                <a:solidFill>
                  <a:srgbClr val="BF0000"/>
                </a:solidFill>
                <a:latin typeface="Verdana"/>
                <a:cs typeface="Verdana"/>
              </a:rPr>
              <a:t>*</a:t>
            </a:r>
            <a:r>
              <a:rPr sz="3050" spc="3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050" spc="-25" dirty="0">
                <a:solidFill>
                  <a:srgbClr val="BF0000"/>
                </a:solidFill>
                <a:latin typeface="Verdana"/>
                <a:cs typeface="Verdana"/>
              </a:rPr>
              <a:t>e</a:t>
            </a:r>
            <a:r>
              <a:rPr sz="3075" spc="-37" baseline="24390" dirty="0">
                <a:solidFill>
                  <a:srgbClr val="BF0000"/>
                </a:solidFill>
                <a:latin typeface="Verdana"/>
                <a:cs typeface="Verdana"/>
              </a:rPr>
              <a:t>d1</a:t>
            </a:r>
            <a:endParaRPr sz="3075" baseline="24390">
              <a:latin typeface="Verdana"/>
              <a:cs typeface="Verdana"/>
            </a:endParaRPr>
          </a:p>
          <a:p>
            <a:pPr marL="479425" marR="3597910" lvl="1" indent="-479425" algn="r">
              <a:lnSpc>
                <a:spcPct val="100000"/>
              </a:lnSpc>
              <a:spcBef>
                <a:spcPts val="305"/>
              </a:spcBef>
              <a:buClr>
                <a:srgbClr val="CC0000"/>
              </a:buClr>
              <a:buFont typeface="Times New Roman"/>
              <a:buChar char="■"/>
              <a:tabLst>
                <a:tab pos="479425" algn="l"/>
              </a:tabLst>
            </a:pPr>
            <a:r>
              <a:rPr sz="2050" dirty="0">
                <a:latin typeface="Verdana"/>
                <a:cs typeface="Verdana"/>
              </a:rPr>
              <a:t>Example:</a:t>
            </a:r>
            <a:r>
              <a:rPr sz="2050" spc="130" dirty="0"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BF0000"/>
                </a:solidFill>
                <a:latin typeface="Verdana"/>
                <a:cs typeface="Verdana"/>
              </a:rPr>
              <a:t>basic</a:t>
            </a:r>
            <a:r>
              <a:rPr sz="2050" spc="11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BF0000"/>
                </a:solidFill>
                <a:latin typeface="Verdana"/>
                <a:cs typeface="Verdana"/>
              </a:rPr>
              <a:t>COCOMO</a:t>
            </a:r>
            <a:r>
              <a:rPr sz="2050" spc="114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latin typeface="Verdana"/>
                <a:cs typeface="Verdana"/>
              </a:rPr>
              <a:t>model.</a:t>
            </a:r>
            <a:endParaRPr sz="2050">
              <a:latin typeface="Verdana"/>
              <a:cs typeface="Verdana"/>
            </a:endParaRPr>
          </a:p>
          <a:p>
            <a:pPr marL="516255" marR="3649979" indent="-516255" algn="r">
              <a:lnSpc>
                <a:spcPct val="100000"/>
              </a:lnSpc>
              <a:spcBef>
                <a:spcPts val="310"/>
              </a:spcBef>
              <a:buClr>
                <a:srgbClr val="CC0000"/>
              </a:buClr>
              <a:buFont typeface="Times New Roman"/>
              <a:buChar char="□"/>
              <a:tabLst>
                <a:tab pos="516255" algn="l"/>
              </a:tabLst>
            </a:pPr>
            <a:r>
              <a:rPr sz="2400" b="1" dirty="0">
                <a:latin typeface="Verdana"/>
                <a:cs typeface="Verdana"/>
              </a:rPr>
              <a:t>Static</a:t>
            </a:r>
            <a:r>
              <a:rPr sz="2400" b="1" spc="15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multi</a:t>
            </a:r>
            <a:r>
              <a:rPr sz="2400" b="1" spc="30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variable</a:t>
            </a:r>
            <a:r>
              <a:rPr sz="2400" b="1" spc="25" dirty="0">
                <a:latin typeface="Verdana"/>
                <a:cs typeface="Verdana"/>
              </a:rPr>
              <a:t> </a:t>
            </a:r>
            <a:r>
              <a:rPr sz="2400" b="1" spc="-10" dirty="0">
                <a:latin typeface="Verdana"/>
                <a:cs typeface="Verdana"/>
              </a:rPr>
              <a:t>model:</a:t>
            </a:r>
            <a:endParaRPr sz="2400">
              <a:latin typeface="Verdana"/>
              <a:cs typeface="Verdana"/>
            </a:endParaRPr>
          </a:p>
          <a:p>
            <a:pPr marL="1086485" marR="92710" lvl="1" indent="-480059">
              <a:lnSpc>
                <a:spcPts val="2260"/>
              </a:lnSpc>
              <a:spcBef>
                <a:spcPts val="545"/>
              </a:spcBef>
              <a:buClr>
                <a:srgbClr val="CC0000"/>
              </a:buClr>
              <a:buFont typeface="Times New Roman"/>
              <a:buChar char="■"/>
              <a:tabLst>
                <a:tab pos="1086485" algn="l"/>
                <a:tab pos="1863725" algn="l"/>
                <a:tab pos="3886835" algn="l"/>
                <a:tab pos="4714240" algn="l"/>
                <a:tab pos="6400800" algn="l"/>
                <a:tab pos="7503795" algn="l"/>
                <a:tab pos="8506460" algn="l"/>
              </a:tabLst>
            </a:pPr>
            <a:r>
              <a:rPr sz="2050" spc="-25" dirty="0">
                <a:latin typeface="Verdana"/>
                <a:cs typeface="Verdana"/>
              </a:rPr>
              <a:t>The</a:t>
            </a:r>
            <a:r>
              <a:rPr sz="2050" dirty="0">
                <a:latin typeface="Verdana"/>
                <a:cs typeface="Verdana"/>
              </a:rPr>
              <a:t>	</a:t>
            </a:r>
            <a:r>
              <a:rPr sz="2050" spc="-10" dirty="0">
                <a:latin typeface="Verdana"/>
                <a:cs typeface="Verdana"/>
              </a:rPr>
              <a:t>multivariable</a:t>
            </a:r>
            <a:r>
              <a:rPr sz="2050" dirty="0">
                <a:latin typeface="Verdana"/>
                <a:cs typeface="Verdana"/>
              </a:rPr>
              <a:t>	</a:t>
            </a:r>
            <a:r>
              <a:rPr sz="2050" spc="-20" dirty="0">
                <a:latin typeface="Verdana"/>
                <a:cs typeface="Verdana"/>
              </a:rPr>
              <a:t>cost</a:t>
            </a:r>
            <a:r>
              <a:rPr sz="2050" dirty="0">
                <a:latin typeface="Verdana"/>
                <a:cs typeface="Verdana"/>
              </a:rPr>
              <a:t>	</a:t>
            </a:r>
            <a:r>
              <a:rPr sz="2050" spc="-10" dirty="0">
                <a:latin typeface="Verdana"/>
                <a:cs typeface="Verdana"/>
              </a:rPr>
              <a:t>estimation</a:t>
            </a:r>
            <a:r>
              <a:rPr sz="2050" dirty="0">
                <a:latin typeface="Verdana"/>
                <a:cs typeface="Verdana"/>
              </a:rPr>
              <a:t>	</a:t>
            </a:r>
            <a:r>
              <a:rPr sz="2050" spc="-10" dirty="0">
                <a:latin typeface="Verdana"/>
                <a:cs typeface="Verdana"/>
              </a:rPr>
              <a:t>model</a:t>
            </a:r>
            <a:r>
              <a:rPr sz="2050" dirty="0">
                <a:latin typeface="Verdana"/>
                <a:cs typeface="Verdana"/>
              </a:rPr>
              <a:t>	</a:t>
            </a:r>
            <a:r>
              <a:rPr sz="2050" spc="-10" dirty="0">
                <a:latin typeface="Verdana"/>
                <a:cs typeface="Verdana"/>
              </a:rPr>
              <a:t>takes</a:t>
            </a:r>
            <a:r>
              <a:rPr sz="2050" dirty="0">
                <a:latin typeface="Verdana"/>
                <a:cs typeface="Verdana"/>
              </a:rPr>
              <a:t>	</a:t>
            </a:r>
            <a:r>
              <a:rPr sz="2050" spc="-25" dirty="0">
                <a:latin typeface="Verdana"/>
                <a:cs typeface="Verdana"/>
              </a:rPr>
              <a:t>the </a:t>
            </a:r>
            <a:r>
              <a:rPr sz="2050" dirty="0">
                <a:latin typeface="Verdana"/>
                <a:cs typeface="Verdana"/>
              </a:rPr>
              <a:t>following</a:t>
            </a:r>
            <a:r>
              <a:rPr sz="2050" spc="130" dirty="0">
                <a:latin typeface="Verdana"/>
                <a:cs typeface="Verdana"/>
              </a:rPr>
              <a:t> </a:t>
            </a:r>
            <a:r>
              <a:rPr sz="2050" spc="-20" dirty="0">
                <a:latin typeface="Verdana"/>
                <a:cs typeface="Verdana"/>
              </a:rPr>
              <a:t>form:</a:t>
            </a:r>
            <a:endParaRPr sz="2050">
              <a:latin typeface="Verdana"/>
              <a:cs typeface="Verdana"/>
            </a:endParaRPr>
          </a:p>
          <a:p>
            <a:pPr marR="3175" algn="ctr">
              <a:lnSpc>
                <a:spcPct val="100000"/>
              </a:lnSpc>
              <a:spcBef>
                <a:spcPts val="265"/>
              </a:spcBef>
            </a:pP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Estimated</a:t>
            </a:r>
            <a:r>
              <a:rPr sz="2650" spc="-7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Resource</a:t>
            </a:r>
            <a:r>
              <a:rPr sz="2650" spc="-5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=</a:t>
            </a:r>
            <a:r>
              <a:rPr sz="2650" spc="-6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c1*e1</a:t>
            </a:r>
            <a:r>
              <a:rPr sz="2625" baseline="25396" dirty="0">
                <a:solidFill>
                  <a:srgbClr val="BF0000"/>
                </a:solidFill>
                <a:latin typeface="Verdana"/>
                <a:cs typeface="Verdana"/>
              </a:rPr>
              <a:t>d1</a:t>
            </a:r>
            <a:r>
              <a:rPr sz="2625" spc="345" baseline="25396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+</a:t>
            </a:r>
            <a:r>
              <a:rPr sz="2650" spc="-6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c2*e2</a:t>
            </a:r>
            <a:r>
              <a:rPr sz="2625" baseline="25396" dirty="0">
                <a:solidFill>
                  <a:srgbClr val="BF0000"/>
                </a:solidFill>
                <a:latin typeface="Verdana"/>
                <a:cs typeface="Verdana"/>
              </a:rPr>
              <a:t>d2</a:t>
            </a:r>
            <a:r>
              <a:rPr sz="2625" spc="337" baseline="25396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BF0000"/>
                </a:solidFill>
                <a:latin typeface="Verdana"/>
                <a:cs typeface="Verdana"/>
              </a:rPr>
              <a:t>+</a:t>
            </a:r>
            <a:r>
              <a:rPr sz="2650" spc="-6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650" spc="-25" dirty="0">
                <a:solidFill>
                  <a:srgbClr val="BF0000"/>
                </a:solidFill>
                <a:latin typeface="Verdana"/>
                <a:cs typeface="Verdana"/>
              </a:rPr>
              <a:t>...</a:t>
            </a:r>
            <a:endParaRPr sz="2650">
              <a:latin typeface="Verdana"/>
              <a:cs typeface="Verdana"/>
            </a:endParaRPr>
          </a:p>
          <a:p>
            <a:pPr marL="1086485" marR="91440" lvl="1" indent="-480059">
              <a:lnSpc>
                <a:spcPts val="2380"/>
              </a:lnSpc>
              <a:spcBef>
                <a:spcPts val="565"/>
              </a:spcBef>
              <a:buClr>
                <a:srgbClr val="CC0000"/>
              </a:buClr>
              <a:buFont typeface="Times New Roman"/>
              <a:buChar char="■"/>
              <a:tabLst>
                <a:tab pos="1086485" algn="l"/>
                <a:tab pos="1485265" algn="l"/>
                <a:tab pos="2383790" algn="l"/>
                <a:tab pos="3278504" algn="l"/>
                <a:tab pos="4648200" algn="l"/>
                <a:tab pos="6290945" algn="l"/>
                <a:tab pos="7671434" algn="l"/>
                <a:tab pos="8120380" algn="l"/>
              </a:tabLst>
            </a:pPr>
            <a:r>
              <a:rPr sz="2200" spc="-25" dirty="0">
                <a:latin typeface="Verdana"/>
                <a:cs typeface="Verdana"/>
              </a:rPr>
              <a:t>It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10" dirty="0">
                <a:latin typeface="Verdana"/>
                <a:cs typeface="Verdana"/>
              </a:rPr>
              <a:t>gives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20" dirty="0">
                <a:latin typeface="Verdana"/>
                <a:cs typeface="Verdana"/>
              </a:rPr>
              <a:t>more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10" dirty="0">
                <a:latin typeface="Verdana"/>
                <a:cs typeface="Verdana"/>
              </a:rPr>
              <a:t>accurate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10" dirty="0">
                <a:latin typeface="Verdana"/>
                <a:cs typeface="Verdana"/>
              </a:rPr>
              <a:t>estimation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10" dirty="0">
                <a:latin typeface="Verdana"/>
                <a:cs typeface="Verdana"/>
              </a:rPr>
              <a:t>compare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25" dirty="0">
                <a:latin typeface="Verdana"/>
                <a:cs typeface="Verdana"/>
              </a:rPr>
              <a:t>to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10" dirty="0">
                <a:latin typeface="Verdana"/>
                <a:cs typeface="Verdana"/>
              </a:rPr>
              <a:t>single </a:t>
            </a:r>
            <a:r>
              <a:rPr sz="2200" dirty="0">
                <a:latin typeface="Verdana"/>
                <a:cs typeface="Verdana"/>
              </a:rPr>
              <a:t>variable</a:t>
            </a:r>
            <a:r>
              <a:rPr sz="2200" spc="-10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model.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990" y="6831557"/>
            <a:ext cx="61556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2125" indent="-47942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Font typeface="Times New Roman"/>
              <a:buChar char="■"/>
              <a:tabLst>
                <a:tab pos="492125" algn="l"/>
              </a:tabLst>
            </a:pPr>
            <a:r>
              <a:rPr sz="2200" dirty="0">
                <a:latin typeface="Verdana"/>
                <a:cs typeface="Verdana"/>
              </a:rPr>
              <a:t>Example:</a:t>
            </a:r>
            <a:r>
              <a:rPr sz="2200" spc="-90" dirty="0"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BF0000"/>
                </a:solidFill>
                <a:latin typeface="Verdana"/>
                <a:cs typeface="Verdana"/>
              </a:rPr>
              <a:t>intermediate</a:t>
            </a:r>
            <a:r>
              <a:rPr sz="2200" spc="-10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BF0000"/>
                </a:solidFill>
                <a:latin typeface="Verdana"/>
                <a:cs typeface="Verdana"/>
              </a:rPr>
              <a:t>COCOMO</a:t>
            </a:r>
            <a:r>
              <a:rPr sz="2200" spc="-8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model.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59659" y="7020596"/>
            <a:ext cx="2393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latin typeface="Verdana"/>
                <a:cs typeface="Verdana"/>
              </a:rPr>
              <a:t>42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7572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0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Heuristic</a:t>
            </a:r>
            <a:r>
              <a:rPr sz="3950" b="1" spc="-7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estimation</a:t>
            </a:r>
            <a:r>
              <a:rPr sz="3950" b="1" spc="-3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techniques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461808" y="1994427"/>
            <a:ext cx="115062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-10" dirty="0">
                <a:latin typeface="Verdana"/>
                <a:cs typeface="Verdana"/>
              </a:rPr>
              <a:t>following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74422" y="1994427"/>
            <a:ext cx="69088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-10" dirty="0">
                <a:latin typeface="Verdana"/>
                <a:cs typeface="Verdana"/>
              </a:rPr>
              <a:t>three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776" y="1994427"/>
            <a:ext cx="6872605" cy="171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8955" marR="5080" indent="-516890">
              <a:lnSpc>
                <a:spcPct val="101499"/>
              </a:lnSpc>
              <a:spcBef>
                <a:spcPts val="9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1595120" algn="l"/>
                <a:tab pos="2930525" algn="l"/>
                <a:tab pos="3269615" algn="l"/>
                <a:tab pos="4542155" algn="l"/>
                <a:tab pos="5208905" algn="l"/>
                <a:tab pos="5857240" algn="l"/>
                <a:tab pos="6287135" algn="l"/>
              </a:tabLst>
            </a:pPr>
            <a:r>
              <a:rPr sz="1950" spc="-10" dirty="0">
                <a:latin typeface="Verdana"/>
                <a:cs typeface="Verdana"/>
              </a:rPr>
              <a:t>Boehm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classified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50" dirty="0">
                <a:latin typeface="Verdana"/>
                <a:cs typeface="Verdana"/>
              </a:rPr>
              <a:t>a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software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0" dirty="0">
                <a:latin typeface="Verdana"/>
                <a:cs typeface="Verdana"/>
              </a:rPr>
              <a:t>into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one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of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the </a:t>
            </a:r>
            <a:r>
              <a:rPr sz="1950" dirty="0">
                <a:latin typeface="Verdana"/>
                <a:cs typeface="Verdana"/>
              </a:rPr>
              <a:t>categories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based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on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development</a:t>
            </a:r>
            <a:r>
              <a:rPr sz="1950" spc="10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complexity: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spc="-10" dirty="0">
                <a:latin typeface="Verdana"/>
                <a:cs typeface="Verdana"/>
              </a:rPr>
              <a:t>Organic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51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Semi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detached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51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spc="-10" dirty="0">
                <a:latin typeface="Verdana"/>
                <a:cs typeface="Verdana"/>
              </a:rPr>
              <a:t>Embedded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585" y="3688005"/>
            <a:ext cx="8877300" cy="284162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62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b="1" spc="-10" dirty="0">
                <a:latin typeface="Verdana"/>
                <a:cs typeface="Verdana"/>
              </a:rPr>
              <a:t>Organic</a:t>
            </a:r>
            <a:endParaRPr sz="2200">
              <a:latin typeface="Verdana"/>
              <a:cs typeface="Verdana"/>
            </a:endParaRPr>
          </a:p>
          <a:p>
            <a:pPr marL="1010285" lvl="1" indent="-479425">
              <a:lnSpc>
                <a:spcPct val="100000"/>
              </a:lnSpc>
              <a:spcBef>
                <a:spcPts val="50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Small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group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25" dirty="0">
                <a:latin typeface="Verdana"/>
                <a:cs typeface="Verdana"/>
              </a:rPr>
              <a:t> </a:t>
            </a:r>
            <a:r>
              <a:rPr sz="1950" spc="-20" dirty="0">
                <a:latin typeface="Verdana"/>
                <a:cs typeface="Verdana"/>
              </a:rPr>
              <a:t>team.</a:t>
            </a:r>
            <a:endParaRPr sz="1950">
              <a:latin typeface="Verdana"/>
              <a:cs typeface="Verdana"/>
            </a:endParaRPr>
          </a:p>
          <a:p>
            <a:pPr marL="1010919" marR="9525" lvl="1" indent="-480695">
              <a:lnSpc>
                <a:spcPct val="101499"/>
              </a:lnSpc>
              <a:spcBef>
                <a:spcPts val="480"/>
              </a:spcBef>
              <a:buClr>
                <a:srgbClr val="CC0000"/>
              </a:buClr>
              <a:buFont typeface="Times New Roman"/>
              <a:buChar char="■"/>
              <a:tabLst>
                <a:tab pos="1010919" algn="l"/>
                <a:tab pos="2202815" algn="l"/>
                <a:tab pos="2871470" algn="l"/>
                <a:tab pos="4465955" algn="l"/>
                <a:tab pos="6002020" algn="l"/>
                <a:tab pos="7379970" algn="l"/>
                <a:tab pos="8016240" algn="l"/>
              </a:tabLst>
            </a:pPr>
            <a:r>
              <a:rPr sz="1950" spc="-10" dirty="0">
                <a:latin typeface="Verdana"/>
                <a:cs typeface="Verdana"/>
              </a:rPr>
              <a:t>Develop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0" dirty="0">
                <a:latin typeface="Verdana"/>
                <a:cs typeface="Verdana"/>
              </a:rPr>
              <a:t>well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understood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application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programs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and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having </a:t>
            </a:r>
            <a:r>
              <a:rPr sz="1950" dirty="0">
                <a:latin typeface="Verdana"/>
                <a:cs typeface="Verdana"/>
              </a:rPr>
              <a:t>experienced</a:t>
            </a:r>
            <a:r>
              <a:rPr sz="1950" spc="114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developers.</a:t>
            </a:r>
            <a:endParaRPr sz="1950">
              <a:latin typeface="Verdana"/>
              <a:cs typeface="Verdana"/>
            </a:endParaRPr>
          </a:p>
          <a:p>
            <a:pPr marL="1010285" lvl="1" indent="-479425">
              <a:lnSpc>
                <a:spcPct val="100000"/>
              </a:lnSpc>
              <a:spcBef>
                <a:spcPts val="52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Little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or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no</a:t>
            </a:r>
            <a:r>
              <a:rPr sz="1950" spc="1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innovation.</a:t>
            </a:r>
            <a:endParaRPr sz="1950">
              <a:latin typeface="Verdana"/>
              <a:cs typeface="Verdana"/>
            </a:endParaRPr>
          </a:p>
          <a:p>
            <a:pPr marL="1010285" lvl="1" indent="-479425">
              <a:lnSpc>
                <a:spcPct val="100000"/>
              </a:lnSpc>
              <a:spcBef>
                <a:spcPts val="50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Project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size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should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be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2-50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KLOC.</a:t>
            </a:r>
            <a:endParaRPr sz="1950">
              <a:latin typeface="Verdana"/>
              <a:cs typeface="Verdana"/>
            </a:endParaRPr>
          </a:p>
          <a:p>
            <a:pPr marL="1010919" marR="5080" lvl="1" indent="-480695">
              <a:lnSpc>
                <a:spcPct val="101600"/>
              </a:lnSpc>
              <a:spcBef>
                <a:spcPts val="480"/>
              </a:spcBef>
              <a:buClr>
                <a:srgbClr val="CC0000"/>
              </a:buClr>
              <a:buFont typeface="Times New Roman"/>
              <a:buChar char="■"/>
              <a:tabLst>
                <a:tab pos="1010919" algn="l"/>
                <a:tab pos="1588770" algn="l"/>
                <a:tab pos="2831465" algn="l"/>
                <a:tab pos="3562985" algn="l"/>
                <a:tab pos="5081905" algn="l"/>
                <a:tab pos="6552565" algn="l"/>
                <a:tab pos="7669530" algn="l"/>
              </a:tabLst>
            </a:pPr>
            <a:r>
              <a:rPr sz="1950" spc="-25" dirty="0">
                <a:latin typeface="Verdana"/>
                <a:cs typeface="Verdana"/>
              </a:rPr>
              <a:t>For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example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0" dirty="0">
                <a:latin typeface="Verdana"/>
                <a:cs typeface="Verdana"/>
              </a:rPr>
              <a:t>data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processing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programs,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payroll,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inventory </a:t>
            </a:r>
            <a:r>
              <a:rPr sz="1950" dirty="0">
                <a:latin typeface="Verdana"/>
                <a:cs typeface="Verdana"/>
              </a:rPr>
              <a:t>management</a:t>
            </a:r>
            <a:r>
              <a:rPr sz="1950" spc="10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system.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7572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0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Heuristic</a:t>
            </a:r>
            <a:r>
              <a:rPr sz="3950" b="1" spc="-7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estimation</a:t>
            </a:r>
            <a:r>
              <a:rPr sz="3950" b="1" spc="-3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techniques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90836" y="1926426"/>
            <a:ext cx="8875395" cy="50558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36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b="1" spc="-10" dirty="0">
                <a:latin typeface="Verdana"/>
                <a:cs typeface="Verdana"/>
              </a:rPr>
              <a:t>Semidetached</a:t>
            </a:r>
            <a:endParaRPr sz="220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27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Consists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mixture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experienced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and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inexperienced</a:t>
            </a:r>
            <a:r>
              <a:rPr sz="1950" spc="9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staff.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26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Team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members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may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have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limited</a:t>
            </a:r>
            <a:r>
              <a:rPr sz="1950" spc="12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experience.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27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Medium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innovation.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27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Project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size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should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be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50-300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KLOC.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27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For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example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compilers,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interpreters,</a:t>
            </a:r>
            <a:r>
              <a:rPr sz="1950" spc="10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assemblers.</a:t>
            </a:r>
            <a:endParaRPr sz="195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800"/>
              </a:spcBef>
              <a:buClr>
                <a:srgbClr val="CC0000"/>
              </a:buClr>
              <a:buFont typeface="Times New Roman"/>
              <a:buChar char="■"/>
            </a:pPr>
            <a:endParaRPr sz="195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b="1" spc="-10" dirty="0">
                <a:latin typeface="Verdana"/>
                <a:cs typeface="Verdana"/>
              </a:rPr>
              <a:t>Embedded:</a:t>
            </a:r>
            <a:endParaRPr sz="220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27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Strongly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coupled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to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complex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hardware.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26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Tight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or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inflexible</a:t>
            </a:r>
            <a:r>
              <a:rPr sz="1950" spc="114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(rigid)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regulations.</a:t>
            </a:r>
            <a:endParaRPr sz="1950">
              <a:latin typeface="Verdana"/>
              <a:cs typeface="Verdana"/>
            </a:endParaRPr>
          </a:p>
          <a:p>
            <a:pPr marL="1010285" marR="5080" lvl="1" indent="-480695">
              <a:lnSpc>
                <a:spcPts val="2140"/>
              </a:lnSpc>
              <a:spcBef>
                <a:spcPts val="51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Great</a:t>
            </a:r>
            <a:r>
              <a:rPr sz="1950" spc="13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deal</a:t>
            </a:r>
            <a:r>
              <a:rPr sz="1950" spc="13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with</a:t>
            </a:r>
            <a:r>
              <a:rPr sz="1950" spc="114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innovation</a:t>
            </a:r>
            <a:r>
              <a:rPr sz="1950" spc="114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and</a:t>
            </a:r>
            <a:r>
              <a:rPr sz="1950" spc="1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requirements</a:t>
            </a:r>
            <a:r>
              <a:rPr sz="1950" spc="1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constraints,</a:t>
            </a:r>
            <a:r>
              <a:rPr sz="1950" spc="130" dirty="0">
                <a:latin typeface="Verdana"/>
                <a:cs typeface="Verdana"/>
              </a:rPr>
              <a:t> </a:t>
            </a:r>
            <a:r>
              <a:rPr sz="1950" spc="-25" dirty="0">
                <a:latin typeface="Verdana"/>
                <a:cs typeface="Verdana"/>
              </a:rPr>
              <a:t>and </a:t>
            </a:r>
            <a:r>
              <a:rPr sz="1950" dirty="0">
                <a:latin typeface="Verdana"/>
                <a:cs typeface="Verdana"/>
              </a:rPr>
              <a:t>strict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deadlines.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229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Large</a:t>
            </a:r>
            <a:r>
              <a:rPr sz="1950" spc="3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project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size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and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development</a:t>
            </a:r>
            <a:r>
              <a:rPr sz="1950" spc="9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team,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few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experience.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28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Project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size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is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approximately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over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300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KLOC.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27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Example: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air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traffic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control,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spc="-20" dirty="0">
                <a:latin typeface="Verdana"/>
                <a:cs typeface="Verdana"/>
              </a:rPr>
              <a:t>ATMs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7572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0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Heuristic</a:t>
            </a:r>
            <a:r>
              <a:rPr sz="3950" b="1" spc="-7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estimation</a:t>
            </a:r>
            <a:r>
              <a:rPr sz="3950" b="1" spc="-3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techniques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28422" y="2705861"/>
          <a:ext cx="9304655" cy="2630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9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2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1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2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9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3580">
                <a:tc>
                  <a:txBody>
                    <a:bodyPr/>
                    <a:lstStyle/>
                    <a:p>
                      <a:pPr marL="100330" marR="201295">
                        <a:lnSpc>
                          <a:spcPct val="101499"/>
                        </a:lnSpc>
                        <a:spcBef>
                          <a:spcPts val="380"/>
                        </a:spcBef>
                      </a:pPr>
                      <a:r>
                        <a:rPr sz="1950" b="1" spc="-10" dirty="0">
                          <a:latin typeface="Verdana"/>
                          <a:cs typeface="Verdana"/>
                        </a:rPr>
                        <a:t>Development </a:t>
                      </a:r>
                      <a:r>
                        <a:rPr sz="1950" b="1" spc="-20" dirty="0">
                          <a:latin typeface="Verdana"/>
                          <a:cs typeface="Verdana"/>
                        </a:rPr>
                        <a:t>Mode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3B1C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950" b="1" dirty="0">
                          <a:latin typeface="Verdana"/>
                          <a:cs typeface="Verdana"/>
                        </a:rPr>
                        <a:t>Project</a:t>
                      </a:r>
                      <a:r>
                        <a:rPr sz="1950" b="1" spc="8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950" b="1" spc="-10" dirty="0">
                          <a:latin typeface="Verdana"/>
                          <a:cs typeface="Verdana"/>
                        </a:rPr>
                        <a:t>Characteristics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5270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3B1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FE4E8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950" b="1" spc="-20" dirty="0">
                          <a:latin typeface="Verdana"/>
                          <a:cs typeface="Verdana"/>
                        </a:rPr>
                        <a:t>Size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FE4E8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950" b="1" spc="-10" dirty="0">
                          <a:latin typeface="Verdana"/>
                          <a:cs typeface="Verdana"/>
                        </a:rPr>
                        <a:t>Innovation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FE4E8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950" b="1" spc="-10" dirty="0">
                          <a:latin typeface="Verdana"/>
                          <a:cs typeface="Verdana"/>
                        </a:rPr>
                        <a:t>Deadline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FE4E8"/>
                    </a:solidFill>
                  </a:tcPr>
                </a:tc>
                <a:tc>
                  <a:txBody>
                    <a:bodyPr/>
                    <a:lstStyle/>
                    <a:p>
                      <a:pPr marL="100330" marR="201295">
                        <a:lnSpc>
                          <a:spcPct val="101600"/>
                        </a:lnSpc>
                        <a:spcBef>
                          <a:spcPts val="375"/>
                        </a:spcBef>
                      </a:pPr>
                      <a:r>
                        <a:rPr sz="1950" b="1" spc="-10" dirty="0">
                          <a:latin typeface="Verdana"/>
                          <a:cs typeface="Verdana"/>
                        </a:rPr>
                        <a:t>Development Environment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FE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305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950" spc="-10" dirty="0">
                          <a:latin typeface="Verdana"/>
                          <a:cs typeface="Verdana"/>
                        </a:rPr>
                        <a:t>Organic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5270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FF2F4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950" spc="-10" dirty="0">
                          <a:latin typeface="Verdana"/>
                          <a:cs typeface="Verdana"/>
                        </a:rPr>
                        <a:t>Small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5270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FF2F4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950" spc="-10" dirty="0">
                          <a:latin typeface="Verdana"/>
                          <a:cs typeface="Verdana"/>
                        </a:rPr>
                        <a:t>Little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5270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FF2F4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950" dirty="0">
                          <a:latin typeface="Verdana"/>
                          <a:cs typeface="Verdana"/>
                        </a:rPr>
                        <a:t>Not</a:t>
                      </a:r>
                      <a:r>
                        <a:rPr sz="1950" spc="4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950" spc="-20" dirty="0">
                          <a:latin typeface="Verdana"/>
                          <a:cs typeface="Verdana"/>
                        </a:rPr>
                        <a:t>tight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5270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FF2F4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950" spc="-10" dirty="0">
                          <a:latin typeface="Verdana"/>
                          <a:cs typeface="Verdana"/>
                        </a:rPr>
                        <a:t>stable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5270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F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305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950" dirty="0">
                          <a:latin typeface="Verdana"/>
                          <a:cs typeface="Verdana"/>
                        </a:rPr>
                        <a:t>Semi-</a:t>
                      </a:r>
                      <a:r>
                        <a:rPr sz="1950" spc="-10" dirty="0">
                          <a:latin typeface="Verdana"/>
                          <a:cs typeface="Verdana"/>
                        </a:rPr>
                        <a:t>Detached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FE4E8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950" spc="-10" dirty="0">
                          <a:latin typeface="Verdana"/>
                          <a:cs typeface="Verdana"/>
                        </a:rPr>
                        <a:t>Medium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FE4E8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950" spc="-10" dirty="0">
                          <a:latin typeface="Verdana"/>
                          <a:cs typeface="Verdana"/>
                        </a:rPr>
                        <a:t>Medium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FE4E8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950" spc="-10" dirty="0">
                          <a:latin typeface="Verdana"/>
                          <a:cs typeface="Verdana"/>
                        </a:rPr>
                        <a:t>Medium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FE4E8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950" spc="-10" dirty="0">
                          <a:latin typeface="Verdana"/>
                          <a:cs typeface="Verdana"/>
                        </a:rPr>
                        <a:t>Medium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520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FE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950" spc="-10" dirty="0">
                          <a:latin typeface="Verdana"/>
                          <a:cs typeface="Verdana"/>
                        </a:rPr>
                        <a:t>Embedded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FF2F4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950" spc="-10" dirty="0">
                          <a:latin typeface="Verdana"/>
                          <a:cs typeface="Verdana"/>
                        </a:rPr>
                        <a:t>Large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FF2F4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950" spc="-10" dirty="0">
                          <a:latin typeface="Verdana"/>
                          <a:cs typeface="Verdana"/>
                        </a:rPr>
                        <a:t>Greater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FF2F4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950" spc="-10" dirty="0">
                          <a:latin typeface="Verdana"/>
                          <a:cs typeface="Verdana"/>
                        </a:rPr>
                        <a:t>Tight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FF2F4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1377950" algn="l"/>
                        </a:tabLst>
                      </a:pPr>
                      <a:r>
                        <a:rPr sz="1950" spc="-10" dirty="0">
                          <a:latin typeface="Verdana"/>
                          <a:cs typeface="Verdana"/>
                        </a:rPr>
                        <a:t>Complex</a:t>
                      </a:r>
                      <a:r>
                        <a:rPr sz="1950" dirty="0">
                          <a:latin typeface="Verdana"/>
                          <a:cs typeface="Verdana"/>
                        </a:rPr>
                        <a:t>	</a:t>
                      </a:r>
                      <a:r>
                        <a:rPr sz="1950" spc="-25" dirty="0">
                          <a:latin typeface="Verdana"/>
                          <a:cs typeface="Verdana"/>
                        </a:rPr>
                        <a:t>h/w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F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1970" marR="5080">
              <a:lnSpc>
                <a:spcPct val="100299"/>
              </a:lnSpc>
              <a:spcBef>
                <a:spcPts val="95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COCOMO</a:t>
            </a:r>
            <a:r>
              <a:rPr sz="3950" b="1" spc="-5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(A</a:t>
            </a:r>
            <a:r>
              <a:rPr sz="3950" b="1" spc="1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heuristic</a:t>
            </a:r>
            <a:r>
              <a:rPr sz="3950" b="1" spc="-3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estimate techniques)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90821" y="2076701"/>
            <a:ext cx="8876030" cy="39897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8955" marR="8255" indent="-516890">
              <a:lnSpc>
                <a:spcPct val="100899"/>
              </a:lnSpc>
              <a:spcBef>
                <a:spcPts val="9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400" dirty="0">
                <a:latin typeface="Verdana"/>
                <a:cs typeface="Verdana"/>
              </a:rPr>
              <a:t>COCOMO</a:t>
            </a:r>
            <a:r>
              <a:rPr sz="2400" spc="35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(COnstructive</a:t>
            </a:r>
            <a:r>
              <a:rPr sz="2400" spc="3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COst</a:t>
            </a:r>
            <a:r>
              <a:rPr sz="2400" spc="35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estimation</a:t>
            </a:r>
            <a:r>
              <a:rPr sz="2400" spc="3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MOdel)</a:t>
            </a:r>
            <a:r>
              <a:rPr sz="2400" spc="355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was </a:t>
            </a:r>
            <a:r>
              <a:rPr sz="2400" dirty="0">
                <a:latin typeface="Verdana"/>
                <a:cs typeface="Verdana"/>
              </a:rPr>
              <a:t>proposed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by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Boehm.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50"/>
              </a:spcBef>
              <a:buClr>
                <a:srgbClr val="CC0000"/>
              </a:buClr>
              <a:buFont typeface="Times New Roman"/>
              <a:buChar char="□"/>
            </a:pPr>
            <a:endParaRPr sz="2400">
              <a:latin typeface="Verdana"/>
              <a:cs typeface="Verdana"/>
            </a:endParaRPr>
          </a:p>
          <a:p>
            <a:pPr marL="528955" marR="5080" indent="-516890">
              <a:lnSpc>
                <a:spcPct val="100899"/>
              </a:lnSpc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969010" algn="l"/>
                <a:tab pos="1403350" algn="l"/>
                <a:tab pos="3197860" algn="l"/>
                <a:tab pos="4300220" algn="l"/>
                <a:tab pos="5433060" algn="l"/>
                <a:tab pos="6932295" algn="l"/>
                <a:tab pos="8566785" algn="l"/>
              </a:tabLst>
            </a:pPr>
            <a:r>
              <a:rPr sz="2400" spc="-25" dirty="0">
                <a:latin typeface="Verdana"/>
                <a:cs typeface="Verdana"/>
              </a:rPr>
              <a:t>It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25" dirty="0">
                <a:latin typeface="Verdana"/>
                <a:cs typeface="Verdana"/>
              </a:rPr>
              <a:t>is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10" dirty="0">
                <a:latin typeface="Verdana"/>
                <a:cs typeface="Verdana"/>
              </a:rPr>
              <a:t>regression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10" dirty="0">
                <a:latin typeface="Verdana"/>
                <a:cs typeface="Verdana"/>
              </a:rPr>
              <a:t>based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10" dirty="0">
                <a:latin typeface="Verdana"/>
                <a:cs typeface="Verdana"/>
              </a:rPr>
              <a:t>model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10" dirty="0">
                <a:latin typeface="Verdana"/>
                <a:cs typeface="Verdana"/>
              </a:rPr>
              <a:t>provides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10" dirty="0">
                <a:latin typeface="Verdana"/>
                <a:cs typeface="Verdana"/>
              </a:rPr>
              <a:t>hierarchy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25" dirty="0">
                <a:latin typeface="Verdana"/>
                <a:cs typeface="Verdana"/>
              </a:rPr>
              <a:t>of </a:t>
            </a:r>
            <a:r>
              <a:rPr sz="2400" dirty="0">
                <a:latin typeface="Verdana"/>
                <a:cs typeface="Verdana"/>
              </a:rPr>
              <a:t>software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cost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estimation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models.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75"/>
              </a:spcBef>
              <a:buClr>
                <a:srgbClr val="CC0000"/>
              </a:buClr>
              <a:buFont typeface="Times New Roman"/>
              <a:buChar char="□"/>
            </a:pPr>
            <a:endParaRPr sz="240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400" dirty="0">
                <a:latin typeface="Verdana"/>
                <a:cs typeface="Verdana"/>
              </a:rPr>
              <a:t>Three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stages:</a:t>
            </a:r>
            <a:endParaRPr sz="240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509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Basic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COCOMO,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51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Intermediate</a:t>
            </a:r>
            <a:r>
              <a:rPr sz="1950" spc="1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COCOMO,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spc="-25" dirty="0">
                <a:latin typeface="Verdana"/>
                <a:cs typeface="Verdana"/>
              </a:rPr>
              <a:t>and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Complete</a:t>
            </a:r>
            <a:r>
              <a:rPr sz="1950" spc="12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COCOMO.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7572" rIns="0" bIns="0" rtlCol="0">
            <a:spAutoFit/>
          </a:bodyPr>
          <a:lstStyle/>
          <a:p>
            <a:pPr marL="354330">
              <a:lnSpc>
                <a:spcPct val="100000"/>
              </a:lnSpc>
              <a:spcBef>
                <a:spcPts val="110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Basic</a:t>
            </a:r>
            <a:r>
              <a:rPr sz="3950" b="1" spc="-15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COCOMO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40021" y="2160578"/>
            <a:ext cx="8978900" cy="423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9755" marR="55880" indent="-516890">
              <a:lnSpc>
                <a:spcPct val="1008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□"/>
              <a:tabLst>
                <a:tab pos="579755" algn="l"/>
                <a:tab pos="1752600" algn="l"/>
                <a:tab pos="3002280" algn="l"/>
                <a:tab pos="4283075" algn="l"/>
                <a:tab pos="6133465" algn="l"/>
                <a:tab pos="6912609" algn="l"/>
              </a:tabLst>
            </a:pPr>
            <a:r>
              <a:rPr sz="2400" spc="-10" dirty="0">
                <a:solidFill>
                  <a:srgbClr val="FF0000"/>
                </a:solidFill>
                <a:latin typeface="Verdana"/>
                <a:cs typeface="Verdana"/>
              </a:rPr>
              <a:t>Single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	</a:t>
            </a:r>
            <a:r>
              <a:rPr sz="2400" spc="-10" dirty="0">
                <a:solidFill>
                  <a:srgbClr val="FF0000"/>
                </a:solidFill>
                <a:latin typeface="Verdana"/>
                <a:cs typeface="Verdana"/>
              </a:rPr>
              <a:t>valued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	</a:t>
            </a:r>
            <a:r>
              <a:rPr sz="2400" spc="-10" dirty="0">
                <a:solidFill>
                  <a:srgbClr val="FF0000"/>
                </a:solidFill>
                <a:latin typeface="Verdana"/>
                <a:cs typeface="Verdana"/>
              </a:rPr>
              <a:t>model</a:t>
            </a:r>
            <a:r>
              <a:rPr sz="2400" spc="-10" dirty="0">
                <a:latin typeface="Verdana"/>
                <a:cs typeface="Verdana"/>
              </a:rPr>
              <a:t>,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10" dirty="0">
                <a:latin typeface="Verdana"/>
                <a:cs typeface="Verdana"/>
              </a:rPr>
              <a:t>computing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25" dirty="0">
                <a:latin typeface="Verdana"/>
                <a:cs typeface="Verdana"/>
              </a:rPr>
              <a:t>s/w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10" dirty="0">
                <a:latin typeface="Verdana"/>
                <a:cs typeface="Verdana"/>
              </a:rPr>
              <a:t>development </a:t>
            </a:r>
            <a:r>
              <a:rPr sz="2400" spc="-10" dirty="0">
                <a:solidFill>
                  <a:srgbClr val="FF0000"/>
                </a:solidFill>
                <a:latin typeface="Verdana"/>
                <a:cs typeface="Verdana"/>
              </a:rPr>
              <a:t>efforts.</a:t>
            </a:r>
            <a:endParaRPr sz="2400">
              <a:latin typeface="Verdana"/>
              <a:cs typeface="Verdana"/>
            </a:endParaRPr>
          </a:p>
          <a:p>
            <a:pPr marL="579755" indent="-516255">
              <a:lnSpc>
                <a:spcPct val="100000"/>
              </a:lnSpc>
              <a:spcBef>
                <a:spcPts val="610"/>
              </a:spcBef>
              <a:buClr>
                <a:srgbClr val="CC0000"/>
              </a:buClr>
              <a:buFont typeface="Times New Roman"/>
              <a:buChar char="□"/>
              <a:tabLst>
                <a:tab pos="579755" algn="l"/>
              </a:tabLst>
            </a:pPr>
            <a:r>
              <a:rPr sz="2400" dirty="0">
                <a:latin typeface="Verdana"/>
                <a:cs typeface="Verdana"/>
              </a:rPr>
              <a:t>It</a:t>
            </a:r>
            <a:r>
              <a:rPr sz="2400" spc="-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is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quick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rough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estimation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technique.</a:t>
            </a:r>
            <a:endParaRPr sz="2400">
              <a:latin typeface="Verdana"/>
              <a:cs typeface="Verdana"/>
            </a:endParaRPr>
          </a:p>
          <a:p>
            <a:pPr marL="579755" marR="55880" indent="-516890">
              <a:lnSpc>
                <a:spcPct val="100800"/>
              </a:lnSpc>
              <a:spcBef>
                <a:spcPts val="580"/>
              </a:spcBef>
              <a:buClr>
                <a:srgbClr val="CC0000"/>
              </a:buClr>
              <a:buFont typeface="Times New Roman"/>
              <a:buChar char="□"/>
              <a:tabLst>
                <a:tab pos="579755" algn="l"/>
                <a:tab pos="1081405" algn="l"/>
                <a:tab pos="2131060" algn="l"/>
                <a:tab pos="2762250" algn="l"/>
                <a:tab pos="4954270" algn="l"/>
                <a:tab pos="6539865" algn="l"/>
                <a:tab pos="7084695" algn="l"/>
                <a:tab pos="7832725" algn="l"/>
              </a:tabLst>
            </a:pPr>
            <a:r>
              <a:rPr sz="2400" spc="-25" dirty="0">
                <a:latin typeface="Verdana"/>
                <a:cs typeface="Verdana"/>
              </a:rPr>
              <a:t>It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20" dirty="0">
                <a:latin typeface="Verdana"/>
                <a:cs typeface="Verdana"/>
              </a:rPr>
              <a:t>gives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25" dirty="0">
                <a:latin typeface="Verdana"/>
                <a:cs typeface="Verdana"/>
              </a:rPr>
              <a:t>an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10" dirty="0">
                <a:latin typeface="Verdana"/>
                <a:cs typeface="Verdana"/>
              </a:rPr>
              <a:t>approximate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10" dirty="0">
                <a:latin typeface="Verdana"/>
                <a:cs typeface="Verdana"/>
              </a:rPr>
              <a:t>estimate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25" dirty="0">
                <a:latin typeface="Verdana"/>
                <a:cs typeface="Verdana"/>
              </a:rPr>
              <a:t>of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25" dirty="0">
                <a:latin typeface="Verdana"/>
                <a:cs typeface="Verdana"/>
              </a:rPr>
              <a:t>the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10" dirty="0">
                <a:latin typeface="Verdana"/>
                <a:cs typeface="Verdana"/>
              </a:rPr>
              <a:t>project parameters.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50"/>
              </a:spcBef>
              <a:buClr>
                <a:srgbClr val="CC0000"/>
              </a:buClr>
              <a:buFont typeface="Times New Roman"/>
              <a:buChar char="□"/>
            </a:pPr>
            <a:endParaRPr sz="2400">
              <a:latin typeface="Verdana"/>
              <a:cs typeface="Verdana"/>
            </a:endParaRPr>
          </a:p>
          <a:p>
            <a:pPr marL="579755" marR="55880" indent="-516890">
              <a:lnSpc>
                <a:spcPct val="100800"/>
              </a:lnSpc>
              <a:buClr>
                <a:srgbClr val="CC0000"/>
              </a:buClr>
              <a:buFont typeface="Times New Roman"/>
              <a:buChar char="□"/>
              <a:tabLst>
                <a:tab pos="579755" algn="l"/>
              </a:tabLst>
            </a:pPr>
            <a:r>
              <a:rPr sz="2400" dirty="0">
                <a:latin typeface="Verdana"/>
                <a:cs typeface="Verdana"/>
              </a:rPr>
              <a:t>The</a:t>
            </a:r>
            <a:r>
              <a:rPr sz="2400" spc="18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basic</a:t>
            </a:r>
            <a:r>
              <a:rPr sz="2400" spc="204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COCOMO</a:t>
            </a:r>
            <a:r>
              <a:rPr sz="2400" spc="2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estimation</a:t>
            </a:r>
            <a:r>
              <a:rPr sz="2400" spc="20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model</a:t>
            </a:r>
            <a:r>
              <a:rPr sz="2400" spc="2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is</a:t>
            </a:r>
            <a:r>
              <a:rPr sz="2400" spc="204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given</a:t>
            </a:r>
            <a:r>
              <a:rPr sz="2400" spc="20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by</a:t>
            </a:r>
            <a:r>
              <a:rPr sz="2400" spc="200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the </a:t>
            </a:r>
            <a:r>
              <a:rPr sz="2400" dirty="0">
                <a:latin typeface="Verdana"/>
                <a:cs typeface="Verdana"/>
              </a:rPr>
              <a:t>following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expressions:</a:t>
            </a:r>
            <a:endParaRPr sz="2400">
              <a:latin typeface="Verdana"/>
              <a:cs typeface="Verdana"/>
            </a:endParaRPr>
          </a:p>
          <a:p>
            <a:pPr marL="1462405" marR="1456690" indent="73025">
              <a:lnSpc>
                <a:spcPct val="119600"/>
              </a:lnSpc>
              <a:spcBef>
                <a:spcPts val="5"/>
              </a:spcBef>
              <a:tabLst>
                <a:tab pos="6134735" algn="l"/>
                <a:tab pos="6875145" algn="l"/>
              </a:tabLst>
            </a:pPr>
            <a:r>
              <a:rPr sz="2650" b="1" dirty="0">
                <a:solidFill>
                  <a:srgbClr val="FF0000"/>
                </a:solidFill>
                <a:latin typeface="Verdana"/>
                <a:cs typeface="Verdana"/>
              </a:rPr>
              <a:t>Effort</a:t>
            </a:r>
            <a:r>
              <a:rPr sz="2650" b="1" spc="-7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FF0000"/>
                </a:solidFill>
                <a:latin typeface="Verdana"/>
                <a:cs typeface="Verdana"/>
              </a:rPr>
              <a:t>(E)</a:t>
            </a:r>
            <a:r>
              <a:rPr sz="2650" b="1" spc="-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FF0000"/>
                </a:solidFill>
                <a:latin typeface="Verdana"/>
                <a:cs typeface="Verdana"/>
              </a:rPr>
              <a:t>=</a:t>
            </a:r>
            <a:r>
              <a:rPr sz="2650" b="1" spc="-2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FF0000"/>
                </a:solidFill>
                <a:latin typeface="Verdana"/>
                <a:cs typeface="Verdana"/>
              </a:rPr>
              <a:t>a1</a:t>
            </a:r>
            <a:r>
              <a:rPr sz="2650" b="1" spc="-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FF0000"/>
                </a:solidFill>
                <a:latin typeface="Verdana"/>
                <a:cs typeface="Verdana"/>
              </a:rPr>
              <a:t>*</a:t>
            </a:r>
            <a:r>
              <a:rPr sz="2650" b="1" spc="-2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650" b="1" spc="-10" dirty="0">
                <a:solidFill>
                  <a:srgbClr val="FF0000"/>
                </a:solidFill>
                <a:latin typeface="Verdana"/>
                <a:cs typeface="Verdana"/>
              </a:rPr>
              <a:t>(KLOC)</a:t>
            </a:r>
            <a:r>
              <a:rPr sz="3525" b="1" spc="-15" baseline="24822" dirty="0">
                <a:solidFill>
                  <a:srgbClr val="FF0000"/>
                </a:solidFill>
                <a:latin typeface="Verdana"/>
                <a:cs typeface="Verdana"/>
              </a:rPr>
              <a:t>a2</a:t>
            </a:r>
            <a:r>
              <a:rPr sz="3525" b="1" baseline="24822" dirty="0">
                <a:solidFill>
                  <a:srgbClr val="FF0000"/>
                </a:solidFill>
                <a:latin typeface="Verdana"/>
                <a:cs typeface="Verdana"/>
              </a:rPr>
              <a:t>	</a:t>
            </a:r>
            <a:r>
              <a:rPr sz="2650" b="1" spc="-25" dirty="0">
                <a:solidFill>
                  <a:srgbClr val="FF0000"/>
                </a:solidFill>
                <a:latin typeface="Verdana"/>
                <a:cs typeface="Verdana"/>
              </a:rPr>
              <a:t>PM </a:t>
            </a:r>
            <a:r>
              <a:rPr sz="2650" b="1" dirty="0">
                <a:solidFill>
                  <a:srgbClr val="FF0000"/>
                </a:solidFill>
                <a:latin typeface="Verdana"/>
                <a:cs typeface="Verdana"/>
              </a:rPr>
              <a:t>Tdev</a:t>
            </a:r>
            <a:r>
              <a:rPr sz="2650" b="1" spc="-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FF0000"/>
                </a:solidFill>
                <a:latin typeface="Verdana"/>
                <a:cs typeface="Verdana"/>
              </a:rPr>
              <a:t>=</a:t>
            </a:r>
            <a:r>
              <a:rPr sz="2650" b="1" spc="-4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FF0000"/>
                </a:solidFill>
                <a:latin typeface="Verdana"/>
                <a:cs typeface="Verdana"/>
              </a:rPr>
              <a:t>b1</a:t>
            </a:r>
            <a:r>
              <a:rPr sz="2650" b="1" spc="-2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650" b="1" dirty="0">
                <a:solidFill>
                  <a:srgbClr val="FF0000"/>
                </a:solidFill>
                <a:latin typeface="Verdana"/>
                <a:cs typeface="Verdana"/>
              </a:rPr>
              <a:t>*</a:t>
            </a:r>
            <a:r>
              <a:rPr sz="2650" b="1" spc="-2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650" b="1" spc="-10" dirty="0">
                <a:solidFill>
                  <a:srgbClr val="FF0000"/>
                </a:solidFill>
                <a:latin typeface="Verdana"/>
                <a:cs typeface="Verdana"/>
              </a:rPr>
              <a:t>(Effort)</a:t>
            </a:r>
            <a:r>
              <a:rPr sz="3525" b="1" spc="-15" baseline="24822" dirty="0">
                <a:solidFill>
                  <a:srgbClr val="FF0000"/>
                </a:solidFill>
                <a:latin typeface="Verdana"/>
                <a:cs typeface="Verdana"/>
              </a:rPr>
              <a:t>b2</a:t>
            </a:r>
            <a:r>
              <a:rPr sz="3525" b="1" baseline="24822" dirty="0">
                <a:solidFill>
                  <a:srgbClr val="FF0000"/>
                </a:solidFill>
                <a:latin typeface="Verdana"/>
                <a:cs typeface="Verdana"/>
              </a:rPr>
              <a:t>	</a:t>
            </a:r>
            <a:r>
              <a:rPr sz="2650" b="1" spc="-20" dirty="0">
                <a:solidFill>
                  <a:srgbClr val="FF0000"/>
                </a:solidFill>
                <a:latin typeface="Verdana"/>
                <a:cs typeface="Verdana"/>
              </a:rPr>
              <a:t>Months</a:t>
            </a:r>
            <a:endParaRPr sz="2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5049" rIns="0" bIns="0" rtlCol="0">
            <a:spAutoFit/>
          </a:bodyPr>
          <a:lstStyle/>
          <a:p>
            <a:pPr marL="438150">
              <a:lnSpc>
                <a:spcPct val="100000"/>
              </a:lnSpc>
              <a:spcBef>
                <a:spcPts val="110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Basic</a:t>
            </a:r>
            <a:r>
              <a:rPr sz="3950" b="1" spc="-3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COCOMO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90836" y="2078162"/>
            <a:ext cx="87604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dirty="0">
                <a:latin typeface="Verdana"/>
                <a:cs typeface="Verdana"/>
              </a:rPr>
              <a:t>Estimation</a:t>
            </a:r>
            <a:r>
              <a:rPr sz="2200" spc="-7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of</a:t>
            </a:r>
            <a:r>
              <a:rPr sz="2200" spc="-80" dirty="0"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BF0000"/>
                </a:solidFill>
                <a:latin typeface="Verdana"/>
                <a:cs typeface="Verdana"/>
              </a:rPr>
              <a:t>development</a:t>
            </a:r>
            <a:r>
              <a:rPr sz="2200" spc="-3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BF0000"/>
                </a:solidFill>
                <a:latin typeface="Verdana"/>
                <a:cs typeface="Verdana"/>
              </a:rPr>
              <a:t>effort</a:t>
            </a:r>
            <a:r>
              <a:rPr sz="2200" spc="-6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in</a:t>
            </a:r>
            <a:r>
              <a:rPr sz="2200" spc="-7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basic</a:t>
            </a:r>
            <a:r>
              <a:rPr sz="2200" spc="-7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COCOMO</a:t>
            </a:r>
            <a:r>
              <a:rPr sz="2200" spc="-6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model.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0836" y="4612552"/>
            <a:ext cx="85229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dirty="0">
                <a:latin typeface="Verdana"/>
                <a:cs typeface="Verdana"/>
              </a:rPr>
              <a:t>Estimation</a:t>
            </a:r>
            <a:r>
              <a:rPr sz="2200" spc="-7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of</a:t>
            </a:r>
            <a:r>
              <a:rPr sz="2200" spc="-80" dirty="0"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BF0000"/>
                </a:solidFill>
                <a:latin typeface="Verdana"/>
                <a:cs typeface="Verdana"/>
              </a:rPr>
              <a:t>development</a:t>
            </a:r>
            <a:r>
              <a:rPr sz="2200" spc="-3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BF0000"/>
                </a:solidFill>
                <a:latin typeface="Verdana"/>
                <a:cs typeface="Verdana"/>
              </a:rPr>
              <a:t>time</a:t>
            </a:r>
            <a:r>
              <a:rPr sz="2200" spc="-4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in</a:t>
            </a:r>
            <a:r>
              <a:rPr sz="2200" spc="-7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basic</a:t>
            </a:r>
            <a:r>
              <a:rPr sz="2200" spc="-7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COCOMO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model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43625" y="2381878"/>
            <a:ext cx="391795" cy="135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57300"/>
              </a:lnSpc>
              <a:spcBef>
                <a:spcPts val="95"/>
              </a:spcBef>
            </a:pPr>
            <a:r>
              <a:rPr sz="1850" spc="120" dirty="0">
                <a:latin typeface="Cambria"/>
                <a:cs typeface="Cambria"/>
              </a:rPr>
              <a:t>PM PM PM</a:t>
            </a:r>
            <a:endParaRPr sz="1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4631" y="2468710"/>
            <a:ext cx="3141345" cy="135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 algn="just">
              <a:lnSpc>
                <a:spcPct val="157300"/>
              </a:lnSpc>
              <a:spcBef>
                <a:spcPts val="95"/>
              </a:spcBef>
            </a:pPr>
            <a:r>
              <a:rPr sz="1850" spc="85" dirty="0">
                <a:latin typeface="Cambria"/>
                <a:cs typeface="Cambria"/>
              </a:rPr>
              <a:t>Effort</a:t>
            </a:r>
            <a:r>
              <a:rPr sz="1850" spc="165" dirty="0">
                <a:latin typeface="Cambria"/>
                <a:cs typeface="Cambria"/>
              </a:rPr>
              <a:t> </a:t>
            </a:r>
            <a:r>
              <a:rPr sz="1850" dirty="0">
                <a:latin typeface="Cambria"/>
                <a:cs typeface="Cambria"/>
              </a:rPr>
              <a:t>(E)</a:t>
            </a:r>
            <a:r>
              <a:rPr sz="1850" spc="185" dirty="0">
                <a:latin typeface="Cambria"/>
                <a:cs typeface="Cambria"/>
              </a:rPr>
              <a:t> </a:t>
            </a:r>
            <a:r>
              <a:rPr sz="1850" spc="90" dirty="0">
                <a:latin typeface="Cambria"/>
                <a:cs typeface="Cambria"/>
              </a:rPr>
              <a:t>=</a:t>
            </a:r>
            <a:r>
              <a:rPr sz="1850" spc="170" dirty="0">
                <a:latin typeface="Cambria"/>
                <a:cs typeface="Cambria"/>
              </a:rPr>
              <a:t> </a:t>
            </a:r>
            <a:r>
              <a:rPr sz="1850" spc="160" dirty="0">
                <a:latin typeface="Cambria"/>
                <a:cs typeface="Cambria"/>
              </a:rPr>
              <a:t>2.4</a:t>
            </a:r>
            <a:r>
              <a:rPr sz="1850" spc="165" dirty="0">
                <a:latin typeface="Cambria"/>
                <a:cs typeface="Cambria"/>
              </a:rPr>
              <a:t> </a:t>
            </a:r>
            <a:r>
              <a:rPr sz="1850" spc="95" dirty="0">
                <a:latin typeface="Cambria"/>
                <a:cs typeface="Cambria"/>
              </a:rPr>
              <a:t>(KLOC)</a:t>
            </a:r>
            <a:r>
              <a:rPr sz="2550" spc="142" baseline="24509" dirty="0">
                <a:latin typeface="Cambria"/>
                <a:cs typeface="Cambria"/>
              </a:rPr>
              <a:t>1.05 </a:t>
            </a:r>
            <a:r>
              <a:rPr sz="1850" spc="85" dirty="0">
                <a:latin typeface="Cambria"/>
                <a:cs typeface="Cambria"/>
              </a:rPr>
              <a:t>Effort</a:t>
            </a:r>
            <a:r>
              <a:rPr sz="1850" spc="165" dirty="0">
                <a:latin typeface="Cambria"/>
                <a:cs typeface="Cambria"/>
              </a:rPr>
              <a:t> </a:t>
            </a:r>
            <a:r>
              <a:rPr sz="1850" dirty="0">
                <a:latin typeface="Cambria"/>
                <a:cs typeface="Cambria"/>
              </a:rPr>
              <a:t>(E)</a:t>
            </a:r>
            <a:r>
              <a:rPr sz="1850" spc="185" dirty="0">
                <a:latin typeface="Cambria"/>
                <a:cs typeface="Cambria"/>
              </a:rPr>
              <a:t> </a:t>
            </a:r>
            <a:r>
              <a:rPr sz="1850" spc="90" dirty="0">
                <a:latin typeface="Cambria"/>
                <a:cs typeface="Cambria"/>
              </a:rPr>
              <a:t>=</a:t>
            </a:r>
            <a:r>
              <a:rPr sz="1850" spc="170" dirty="0">
                <a:latin typeface="Cambria"/>
                <a:cs typeface="Cambria"/>
              </a:rPr>
              <a:t> </a:t>
            </a:r>
            <a:r>
              <a:rPr sz="1850" spc="160" dirty="0">
                <a:latin typeface="Cambria"/>
                <a:cs typeface="Cambria"/>
              </a:rPr>
              <a:t>3.0</a:t>
            </a:r>
            <a:r>
              <a:rPr sz="1850" spc="165" dirty="0">
                <a:latin typeface="Cambria"/>
                <a:cs typeface="Cambria"/>
              </a:rPr>
              <a:t> </a:t>
            </a:r>
            <a:r>
              <a:rPr sz="1850" spc="95" dirty="0">
                <a:latin typeface="Cambria"/>
                <a:cs typeface="Cambria"/>
              </a:rPr>
              <a:t>(KLOC)</a:t>
            </a:r>
            <a:r>
              <a:rPr sz="2550" spc="142" baseline="24509" dirty="0">
                <a:latin typeface="Cambria"/>
                <a:cs typeface="Cambria"/>
              </a:rPr>
              <a:t>1.12 </a:t>
            </a:r>
            <a:r>
              <a:rPr sz="1850" spc="85" dirty="0">
                <a:latin typeface="Cambria"/>
                <a:cs typeface="Cambria"/>
              </a:rPr>
              <a:t>Effort</a:t>
            </a:r>
            <a:r>
              <a:rPr sz="1850" spc="165" dirty="0">
                <a:latin typeface="Cambria"/>
                <a:cs typeface="Cambria"/>
              </a:rPr>
              <a:t> </a:t>
            </a:r>
            <a:r>
              <a:rPr sz="1850" dirty="0">
                <a:latin typeface="Cambria"/>
                <a:cs typeface="Cambria"/>
              </a:rPr>
              <a:t>(E)</a:t>
            </a:r>
            <a:r>
              <a:rPr sz="1850" spc="185" dirty="0">
                <a:latin typeface="Cambria"/>
                <a:cs typeface="Cambria"/>
              </a:rPr>
              <a:t> </a:t>
            </a:r>
            <a:r>
              <a:rPr sz="1850" spc="90" dirty="0">
                <a:latin typeface="Cambria"/>
                <a:cs typeface="Cambria"/>
              </a:rPr>
              <a:t>=</a:t>
            </a:r>
            <a:r>
              <a:rPr sz="1850" spc="170" dirty="0">
                <a:latin typeface="Cambria"/>
                <a:cs typeface="Cambria"/>
              </a:rPr>
              <a:t> </a:t>
            </a:r>
            <a:r>
              <a:rPr sz="1850" spc="160" dirty="0">
                <a:latin typeface="Cambria"/>
                <a:cs typeface="Cambria"/>
              </a:rPr>
              <a:t>3.6</a:t>
            </a:r>
            <a:r>
              <a:rPr sz="1850" spc="165" dirty="0">
                <a:latin typeface="Cambria"/>
                <a:cs typeface="Cambria"/>
              </a:rPr>
              <a:t> </a:t>
            </a:r>
            <a:r>
              <a:rPr sz="1850" spc="95" dirty="0">
                <a:latin typeface="Cambria"/>
                <a:cs typeface="Cambria"/>
              </a:rPr>
              <a:t>(KLOC)</a:t>
            </a:r>
            <a:r>
              <a:rPr sz="2550" spc="142" baseline="24509" dirty="0">
                <a:latin typeface="Cambria"/>
                <a:cs typeface="Cambria"/>
              </a:rPr>
              <a:t>1.20</a:t>
            </a:r>
            <a:endParaRPr sz="2550" baseline="24509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9418" y="2450485"/>
            <a:ext cx="101600" cy="1356360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1850" spc="55" dirty="0">
                <a:latin typeface="Cambria"/>
                <a:cs typeface="Cambria"/>
              </a:rPr>
              <a:t>:</a:t>
            </a:r>
            <a:endParaRPr sz="18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1850" spc="55" dirty="0">
                <a:latin typeface="Cambria"/>
                <a:cs typeface="Cambria"/>
              </a:rPr>
              <a:t>:</a:t>
            </a:r>
            <a:endParaRPr sz="18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1850" spc="55" dirty="0">
                <a:latin typeface="Cambria"/>
                <a:cs typeface="Cambria"/>
              </a:rPr>
              <a:t>:</a:t>
            </a:r>
            <a:endParaRPr sz="185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9852" y="2450485"/>
            <a:ext cx="1768475" cy="135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7300"/>
              </a:lnSpc>
              <a:spcBef>
                <a:spcPts val="95"/>
              </a:spcBef>
            </a:pPr>
            <a:r>
              <a:rPr sz="1850" b="1" spc="110" dirty="0">
                <a:latin typeface="Cambria"/>
                <a:cs typeface="Cambria"/>
              </a:rPr>
              <a:t>Organic </a:t>
            </a:r>
            <a:r>
              <a:rPr sz="1850" b="1" spc="125" dirty="0">
                <a:latin typeface="Cambria"/>
                <a:cs typeface="Cambria"/>
              </a:rPr>
              <a:t>Semidetached </a:t>
            </a:r>
            <a:r>
              <a:rPr sz="1850" b="1" spc="105" dirty="0">
                <a:latin typeface="Cambria"/>
                <a:cs typeface="Cambria"/>
              </a:rPr>
              <a:t>Embedded</a:t>
            </a:r>
            <a:endParaRPr sz="18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19299" y="4809471"/>
            <a:ext cx="905510" cy="13671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58600"/>
              </a:lnSpc>
              <a:spcBef>
                <a:spcPts val="90"/>
              </a:spcBef>
            </a:pPr>
            <a:r>
              <a:rPr sz="1850" spc="135" dirty="0">
                <a:latin typeface="Cambria"/>
                <a:cs typeface="Cambria"/>
              </a:rPr>
              <a:t>Months Months Months</a:t>
            </a:r>
            <a:endParaRPr sz="185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9076" y="4896536"/>
            <a:ext cx="2435860" cy="13665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 marR="30480" algn="just">
              <a:lnSpc>
                <a:spcPct val="158600"/>
              </a:lnSpc>
              <a:spcBef>
                <a:spcPts val="90"/>
              </a:spcBef>
            </a:pPr>
            <a:r>
              <a:rPr sz="1850" dirty="0">
                <a:latin typeface="Cambria"/>
                <a:cs typeface="Cambria"/>
              </a:rPr>
              <a:t>T</a:t>
            </a:r>
            <a:r>
              <a:rPr sz="1875" baseline="-20000" dirty="0">
                <a:latin typeface="Cambria"/>
                <a:cs typeface="Cambria"/>
              </a:rPr>
              <a:t>dev</a:t>
            </a:r>
            <a:r>
              <a:rPr sz="1875" spc="555" baseline="-20000" dirty="0">
                <a:latin typeface="Cambria"/>
                <a:cs typeface="Cambria"/>
              </a:rPr>
              <a:t> </a:t>
            </a:r>
            <a:r>
              <a:rPr sz="1850" spc="90" dirty="0">
                <a:latin typeface="Cambria"/>
                <a:cs typeface="Cambria"/>
              </a:rPr>
              <a:t>=</a:t>
            </a:r>
            <a:r>
              <a:rPr sz="1850" spc="245" dirty="0">
                <a:latin typeface="Cambria"/>
                <a:cs typeface="Cambria"/>
              </a:rPr>
              <a:t> </a:t>
            </a:r>
            <a:r>
              <a:rPr sz="1850" spc="165" dirty="0">
                <a:latin typeface="Cambria"/>
                <a:cs typeface="Cambria"/>
              </a:rPr>
              <a:t>2.5</a:t>
            </a:r>
            <a:r>
              <a:rPr sz="1850" spc="195" dirty="0">
                <a:latin typeface="Cambria"/>
                <a:cs typeface="Cambria"/>
              </a:rPr>
              <a:t> </a:t>
            </a:r>
            <a:r>
              <a:rPr sz="1850" spc="-10" dirty="0">
                <a:latin typeface="Cambria"/>
                <a:cs typeface="Cambria"/>
              </a:rPr>
              <a:t>(effort)</a:t>
            </a:r>
            <a:r>
              <a:rPr sz="2550" spc="-15" baseline="24509" dirty="0">
                <a:latin typeface="Cambria"/>
                <a:cs typeface="Cambria"/>
              </a:rPr>
              <a:t>0.38 </a:t>
            </a:r>
            <a:r>
              <a:rPr sz="1850" dirty="0">
                <a:latin typeface="Cambria"/>
                <a:cs typeface="Cambria"/>
              </a:rPr>
              <a:t>T</a:t>
            </a:r>
            <a:r>
              <a:rPr sz="1875" baseline="-20000" dirty="0">
                <a:latin typeface="Cambria"/>
                <a:cs typeface="Cambria"/>
              </a:rPr>
              <a:t>dev</a:t>
            </a:r>
            <a:r>
              <a:rPr sz="1875" spc="555" baseline="-20000" dirty="0">
                <a:latin typeface="Cambria"/>
                <a:cs typeface="Cambria"/>
              </a:rPr>
              <a:t> </a:t>
            </a:r>
            <a:r>
              <a:rPr sz="1850" spc="90" dirty="0">
                <a:latin typeface="Cambria"/>
                <a:cs typeface="Cambria"/>
              </a:rPr>
              <a:t>=</a:t>
            </a:r>
            <a:r>
              <a:rPr sz="1850" spc="245" dirty="0">
                <a:latin typeface="Cambria"/>
                <a:cs typeface="Cambria"/>
              </a:rPr>
              <a:t> </a:t>
            </a:r>
            <a:r>
              <a:rPr sz="1850" spc="165" dirty="0">
                <a:latin typeface="Cambria"/>
                <a:cs typeface="Cambria"/>
              </a:rPr>
              <a:t>2.5</a:t>
            </a:r>
            <a:r>
              <a:rPr sz="1850" spc="195" dirty="0">
                <a:latin typeface="Cambria"/>
                <a:cs typeface="Cambria"/>
              </a:rPr>
              <a:t> </a:t>
            </a:r>
            <a:r>
              <a:rPr sz="1850" spc="-10" dirty="0">
                <a:latin typeface="Cambria"/>
                <a:cs typeface="Cambria"/>
              </a:rPr>
              <a:t>(effort)</a:t>
            </a:r>
            <a:r>
              <a:rPr sz="2550" spc="-15" baseline="24509" dirty="0">
                <a:latin typeface="Cambria"/>
                <a:cs typeface="Cambria"/>
              </a:rPr>
              <a:t>0.35 </a:t>
            </a:r>
            <a:r>
              <a:rPr sz="1850" dirty="0">
                <a:latin typeface="Cambria"/>
                <a:cs typeface="Cambria"/>
              </a:rPr>
              <a:t>T</a:t>
            </a:r>
            <a:r>
              <a:rPr sz="1875" baseline="-20000" dirty="0">
                <a:latin typeface="Cambria"/>
                <a:cs typeface="Cambria"/>
              </a:rPr>
              <a:t>dev</a:t>
            </a:r>
            <a:r>
              <a:rPr sz="1875" spc="555" baseline="-20000" dirty="0">
                <a:latin typeface="Cambria"/>
                <a:cs typeface="Cambria"/>
              </a:rPr>
              <a:t> </a:t>
            </a:r>
            <a:r>
              <a:rPr sz="1850" spc="90" dirty="0">
                <a:latin typeface="Cambria"/>
                <a:cs typeface="Cambria"/>
              </a:rPr>
              <a:t>=</a:t>
            </a:r>
            <a:r>
              <a:rPr sz="1850" spc="245" dirty="0">
                <a:latin typeface="Cambria"/>
                <a:cs typeface="Cambria"/>
              </a:rPr>
              <a:t> </a:t>
            </a:r>
            <a:r>
              <a:rPr sz="1850" spc="165" dirty="0">
                <a:latin typeface="Cambria"/>
                <a:cs typeface="Cambria"/>
              </a:rPr>
              <a:t>2.5</a:t>
            </a:r>
            <a:r>
              <a:rPr sz="1850" spc="195" dirty="0">
                <a:latin typeface="Cambria"/>
                <a:cs typeface="Cambria"/>
              </a:rPr>
              <a:t> </a:t>
            </a:r>
            <a:r>
              <a:rPr sz="1850" spc="-10" dirty="0">
                <a:latin typeface="Cambria"/>
                <a:cs typeface="Cambria"/>
              </a:rPr>
              <a:t>(effort)</a:t>
            </a:r>
            <a:r>
              <a:rPr sz="2550" spc="-15" baseline="24509" dirty="0">
                <a:latin typeface="Cambria"/>
                <a:cs typeface="Cambria"/>
              </a:rPr>
              <a:t>0.32</a:t>
            </a:r>
            <a:endParaRPr sz="2550" baseline="24509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07596" y="4879587"/>
            <a:ext cx="2242820" cy="136715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0"/>
              </a:spcBef>
              <a:tabLst>
                <a:tab pos="2153285" algn="l"/>
              </a:tabLst>
            </a:pPr>
            <a:r>
              <a:rPr sz="1850" b="1" spc="110" dirty="0">
                <a:latin typeface="Cambria"/>
                <a:cs typeface="Cambria"/>
              </a:rPr>
              <a:t>Organic</a:t>
            </a:r>
            <a:r>
              <a:rPr sz="1850" b="1" dirty="0">
                <a:latin typeface="Cambria"/>
                <a:cs typeface="Cambria"/>
              </a:rPr>
              <a:t>	</a:t>
            </a:r>
            <a:r>
              <a:rPr sz="1850" spc="55" dirty="0">
                <a:latin typeface="Cambria"/>
                <a:cs typeface="Cambria"/>
              </a:rPr>
              <a:t>:</a:t>
            </a:r>
            <a:endParaRPr sz="18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  <a:tabLst>
                <a:tab pos="2153285" algn="l"/>
              </a:tabLst>
            </a:pPr>
            <a:r>
              <a:rPr sz="1850" b="1" spc="125" dirty="0">
                <a:latin typeface="Cambria"/>
                <a:cs typeface="Cambria"/>
              </a:rPr>
              <a:t>Semidetached</a:t>
            </a:r>
            <a:r>
              <a:rPr sz="1850" b="1" dirty="0">
                <a:latin typeface="Cambria"/>
                <a:cs typeface="Cambria"/>
              </a:rPr>
              <a:t>	</a:t>
            </a:r>
            <a:r>
              <a:rPr sz="1850" spc="55" dirty="0">
                <a:latin typeface="Cambria"/>
                <a:cs typeface="Cambria"/>
              </a:rPr>
              <a:t>:</a:t>
            </a:r>
            <a:endParaRPr sz="18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  <a:tabLst>
                <a:tab pos="2153285" algn="l"/>
              </a:tabLst>
            </a:pPr>
            <a:r>
              <a:rPr sz="1850" b="1" spc="105" dirty="0">
                <a:latin typeface="Cambria"/>
                <a:cs typeface="Cambria"/>
              </a:rPr>
              <a:t>Embedded</a:t>
            </a:r>
            <a:r>
              <a:rPr sz="1850" b="1" dirty="0">
                <a:latin typeface="Cambria"/>
                <a:cs typeface="Cambria"/>
              </a:rPr>
              <a:t>	</a:t>
            </a:r>
            <a:r>
              <a:rPr sz="1850" spc="55" dirty="0">
                <a:latin typeface="Cambria"/>
                <a:cs typeface="Cambria"/>
              </a:rPr>
              <a:t>:</a:t>
            </a:r>
            <a:endParaRPr sz="18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7572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0"/>
              </a:spcBef>
            </a:pPr>
            <a:r>
              <a:rPr sz="3950" b="1" dirty="0">
                <a:solidFill>
                  <a:srgbClr val="BF0000"/>
                </a:solidFill>
                <a:latin typeface="Verdana"/>
                <a:cs typeface="Verdana"/>
              </a:rPr>
              <a:t>Basic</a:t>
            </a:r>
            <a:r>
              <a:rPr sz="3950" b="1" spc="-3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3950" b="1" spc="-10" dirty="0">
                <a:solidFill>
                  <a:srgbClr val="BF0000"/>
                </a:solidFill>
                <a:latin typeface="Verdana"/>
                <a:cs typeface="Verdana"/>
              </a:rPr>
              <a:t>COCOMO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78108" y="2245829"/>
            <a:ext cx="9405620" cy="42735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41655" marR="17780" indent="-516890" algn="just">
              <a:lnSpc>
                <a:spcPct val="102000"/>
              </a:lnSpc>
              <a:spcBef>
                <a:spcPts val="85"/>
              </a:spcBef>
              <a:buClr>
                <a:srgbClr val="CC0000"/>
              </a:buClr>
              <a:buFont typeface="Times New Roman"/>
              <a:buChar char="□"/>
              <a:tabLst>
                <a:tab pos="541655" algn="l"/>
              </a:tabLst>
            </a:pPr>
            <a:r>
              <a:rPr sz="2050" dirty="0">
                <a:latin typeface="Verdana"/>
                <a:cs typeface="Verdana"/>
              </a:rPr>
              <a:t>Example:</a:t>
            </a:r>
            <a:r>
              <a:rPr sz="2050" spc="80" dirty="0">
                <a:latin typeface="Verdana"/>
                <a:cs typeface="Verdana"/>
              </a:rPr>
              <a:t>  </a:t>
            </a:r>
            <a:r>
              <a:rPr sz="2050" dirty="0">
                <a:latin typeface="Verdana"/>
                <a:cs typeface="Verdana"/>
              </a:rPr>
              <a:t>Assume</a:t>
            </a:r>
            <a:r>
              <a:rPr sz="2050" spc="85" dirty="0">
                <a:latin typeface="Verdana"/>
                <a:cs typeface="Verdana"/>
              </a:rPr>
              <a:t>  </a:t>
            </a:r>
            <a:r>
              <a:rPr sz="2050" dirty="0">
                <a:latin typeface="Verdana"/>
                <a:cs typeface="Verdana"/>
              </a:rPr>
              <a:t>that</a:t>
            </a:r>
            <a:r>
              <a:rPr sz="2050" spc="90" dirty="0">
                <a:latin typeface="Verdana"/>
                <a:cs typeface="Verdana"/>
              </a:rPr>
              <a:t>  </a:t>
            </a:r>
            <a:r>
              <a:rPr sz="2050" dirty="0">
                <a:latin typeface="Verdana"/>
                <a:cs typeface="Verdana"/>
              </a:rPr>
              <a:t>the</a:t>
            </a:r>
            <a:r>
              <a:rPr sz="2050" spc="75" dirty="0">
                <a:latin typeface="Verdana"/>
                <a:cs typeface="Verdana"/>
              </a:rPr>
              <a:t>  </a:t>
            </a:r>
            <a:r>
              <a:rPr sz="2050" dirty="0">
                <a:latin typeface="Verdana"/>
                <a:cs typeface="Verdana"/>
              </a:rPr>
              <a:t>size</a:t>
            </a:r>
            <a:r>
              <a:rPr sz="2050" spc="85" dirty="0">
                <a:latin typeface="Verdana"/>
                <a:cs typeface="Verdana"/>
              </a:rPr>
              <a:t>  </a:t>
            </a:r>
            <a:r>
              <a:rPr sz="2050" dirty="0">
                <a:latin typeface="Verdana"/>
                <a:cs typeface="Verdana"/>
              </a:rPr>
              <a:t>of</a:t>
            </a:r>
            <a:r>
              <a:rPr sz="2050" spc="80" dirty="0">
                <a:latin typeface="Verdana"/>
                <a:cs typeface="Verdana"/>
              </a:rPr>
              <a:t>  </a:t>
            </a:r>
            <a:r>
              <a:rPr sz="2050" dirty="0">
                <a:latin typeface="Verdana"/>
                <a:cs typeface="Verdana"/>
              </a:rPr>
              <a:t>an</a:t>
            </a:r>
            <a:r>
              <a:rPr sz="2050" spc="80" dirty="0">
                <a:latin typeface="Verdana"/>
                <a:cs typeface="Verdana"/>
              </a:rPr>
              <a:t>  </a:t>
            </a:r>
            <a:r>
              <a:rPr sz="2050" dirty="0">
                <a:solidFill>
                  <a:srgbClr val="FF0000"/>
                </a:solidFill>
                <a:latin typeface="Verdana"/>
                <a:cs typeface="Verdana"/>
              </a:rPr>
              <a:t>organic</a:t>
            </a:r>
            <a:r>
              <a:rPr sz="2050" spc="95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050" dirty="0">
                <a:solidFill>
                  <a:srgbClr val="FF0000"/>
                </a:solidFill>
                <a:latin typeface="Verdana"/>
                <a:cs typeface="Verdana"/>
              </a:rPr>
              <a:t>type</a:t>
            </a:r>
            <a:r>
              <a:rPr sz="2050" spc="85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050" spc="-10" dirty="0">
                <a:latin typeface="Verdana"/>
                <a:cs typeface="Verdana"/>
              </a:rPr>
              <a:t>software </a:t>
            </a:r>
            <a:r>
              <a:rPr sz="2050" dirty="0">
                <a:latin typeface="Verdana"/>
                <a:cs typeface="Verdana"/>
              </a:rPr>
              <a:t>product</a:t>
            </a:r>
            <a:r>
              <a:rPr sz="2050" spc="455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has</a:t>
            </a:r>
            <a:r>
              <a:rPr sz="2050" spc="434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been</a:t>
            </a:r>
            <a:r>
              <a:rPr sz="2050" spc="425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estimated</a:t>
            </a:r>
            <a:r>
              <a:rPr sz="2050" spc="425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to</a:t>
            </a:r>
            <a:r>
              <a:rPr sz="2050" spc="450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be</a:t>
            </a:r>
            <a:r>
              <a:rPr sz="2050" spc="445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32,000</a:t>
            </a:r>
            <a:r>
              <a:rPr sz="2050" spc="470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lines</a:t>
            </a:r>
            <a:r>
              <a:rPr sz="2050" spc="455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of</a:t>
            </a:r>
            <a:r>
              <a:rPr sz="2050" spc="440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source</a:t>
            </a:r>
            <a:r>
              <a:rPr sz="2050" spc="445" dirty="0">
                <a:latin typeface="Verdana"/>
                <a:cs typeface="Verdana"/>
              </a:rPr>
              <a:t> </a:t>
            </a:r>
            <a:r>
              <a:rPr sz="2050" spc="-10" dirty="0">
                <a:latin typeface="Verdana"/>
                <a:cs typeface="Verdana"/>
              </a:rPr>
              <a:t>code. </a:t>
            </a:r>
            <a:r>
              <a:rPr sz="2050" dirty="0">
                <a:latin typeface="Verdana"/>
                <a:cs typeface="Verdana"/>
              </a:rPr>
              <a:t>Assume</a:t>
            </a:r>
            <a:r>
              <a:rPr sz="2050" spc="-35" dirty="0">
                <a:latin typeface="Verdana"/>
                <a:cs typeface="Verdana"/>
              </a:rPr>
              <a:t>  </a:t>
            </a:r>
            <a:r>
              <a:rPr sz="2050" dirty="0">
                <a:latin typeface="Verdana"/>
                <a:cs typeface="Verdana"/>
              </a:rPr>
              <a:t>that</a:t>
            </a:r>
            <a:r>
              <a:rPr sz="2050" spc="-35" dirty="0">
                <a:latin typeface="Verdana"/>
                <a:cs typeface="Verdana"/>
              </a:rPr>
              <a:t>  </a:t>
            </a:r>
            <a:r>
              <a:rPr sz="2050" dirty="0">
                <a:latin typeface="Verdana"/>
                <a:cs typeface="Verdana"/>
              </a:rPr>
              <a:t>the</a:t>
            </a:r>
            <a:r>
              <a:rPr sz="2050" spc="-20" dirty="0">
                <a:latin typeface="Verdana"/>
                <a:cs typeface="Verdana"/>
              </a:rPr>
              <a:t>  </a:t>
            </a:r>
            <a:r>
              <a:rPr sz="2050" dirty="0">
                <a:latin typeface="Verdana"/>
                <a:cs typeface="Verdana"/>
              </a:rPr>
              <a:t>average</a:t>
            </a:r>
            <a:r>
              <a:rPr sz="2050" spc="-25" dirty="0">
                <a:latin typeface="Verdana"/>
                <a:cs typeface="Verdana"/>
              </a:rPr>
              <a:t>  </a:t>
            </a:r>
            <a:r>
              <a:rPr sz="2050" dirty="0">
                <a:latin typeface="Verdana"/>
                <a:cs typeface="Verdana"/>
              </a:rPr>
              <a:t>salary</a:t>
            </a:r>
            <a:r>
              <a:rPr sz="2050" spc="-30" dirty="0">
                <a:latin typeface="Verdana"/>
                <a:cs typeface="Verdana"/>
              </a:rPr>
              <a:t>  </a:t>
            </a:r>
            <a:r>
              <a:rPr sz="2050" dirty="0">
                <a:latin typeface="Verdana"/>
                <a:cs typeface="Verdana"/>
              </a:rPr>
              <a:t>of</a:t>
            </a:r>
            <a:r>
              <a:rPr sz="2050" spc="-15" dirty="0">
                <a:latin typeface="Verdana"/>
                <a:cs typeface="Verdana"/>
              </a:rPr>
              <a:t>  </a:t>
            </a:r>
            <a:r>
              <a:rPr sz="2050" dirty="0">
                <a:latin typeface="Verdana"/>
                <a:cs typeface="Verdana"/>
              </a:rPr>
              <a:t>software</a:t>
            </a:r>
            <a:r>
              <a:rPr sz="2050" spc="-25" dirty="0">
                <a:latin typeface="Verdana"/>
                <a:cs typeface="Verdana"/>
              </a:rPr>
              <a:t>  </a:t>
            </a:r>
            <a:r>
              <a:rPr sz="2050" dirty="0">
                <a:latin typeface="Verdana"/>
                <a:cs typeface="Verdana"/>
              </a:rPr>
              <a:t>engineers</a:t>
            </a:r>
            <a:r>
              <a:rPr sz="2050" spc="-20" dirty="0">
                <a:latin typeface="Verdana"/>
                <a:cs typeface="Verdana"/>
              </a:rPr>
              <a:t>  </a:t>
            </a:r>
            <a:r>
              <a:rPr sz="2050" dirty="0">
                <a:latin typeface="Verdana"/>
                <a:cs typeface="Verdana"/>
              </a:rPr>
              <a:t>be</a:t>
            </a:r>
            <a:r>
              <a:rPr sz="2050" spc="-20" dirty="0">
                <a:latin typeface="Verdana"/>
                <a:cs typeface="Verdana"/>
              </a:rPr>
              <a:t>  </a:t>
            </a:r>
            <a:r>
              <a:rPr sz="2050" spc="-25" dirty="0">
                <a:latin typeface="Verdana"/>
                <a:cs typeface="Verdana"/>
              </a:rPr>
              <a:t>Rs. </a:t>
            </a:r>
            <a:r>
              <a:rPr sz="2050" dirty="0">
                <a:latin typeface="Verdana"/>
                <a:cs typeface="Verdana"/>
              </a:rPr>
              <a:t>15,000/-</a:t>
            </a:r>
            <a:r>
              <a:rPr sz="2050" spc="105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per</a:t>
            </a:r>
            <a:r>
              <a:rPr sz="2050" spc="100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month.</a:t>
            </a:r>
            <a:r>
              <a:rPr sz="2050" spc="105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Determine</a:t>
            </a:r>
            <a:r>
              <a:rPr sz="2050" spc="120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the</a:t>
            </a:r>
            <a:r>
              <a:rPr sz="2050" spc="100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effort</a:t>
            </a:r>
            <a:r>
              <a:rPr sz="2050" spc="105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required</a:t>
            </a:r>
            <a:r>
              <a:rPr sz="2050" spc="105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to</a:t>
            </a:r>
            <a:r>
              <a:rPr sz="2050" spc="95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develop</a:t>
            </a:r>
            <a:r>
              <a:rPr sz="2050" spc="105" dirty="0">
                <a:latin typeface="Verdana"/>
                <a:cs typeface="Verdana"/>
              </a:rPr>
              <a:t> </a:t>
            </a:r>
            <a:r>
              <a:rPr sz="2050" spc="-25" dirty="0">
                <a:latin typeface="Verdana"/>
                <a:cs typeface="Verdana"/>
              </a:rPr>
              <a:t>the </a:t>
            </a:r>
            <a:r>
              <a:rPr sz="2050" dirty="0">
                <a:latin typeface="Verdana"/>
                <a:cs typeface="Verdana"/>
              </a:rPr>
              <a:t>software</a:t>
            </a:r>
            <a:r>
              <a:rPr sz="2050" spc="75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product</a:t>
            </a:r>
            <a:r>
              <a:rPr sz="2050" spc="114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and</a:t>
            </a:r>
            <a:r>
              <a:rPr sz="2050" spc="90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the</a:t>
            </a:r>
            <a:r>
              <a:rPr sz="2050" spc="85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nominal</a:t>
            </a:r>
            <a:r>
              <a:rPr sz="2050" spc="90" dirty="0">
                <a:latin typeface="Verdana"/>
                <a:cs typeface="Verdana"/>
              </a:rPr>
              <a:t> </a:t>
            </a:r>
            <a:r>
              <a:rPr sz="2050" dirty="0">
                <a:latin typeface="Verdana"/>
                <a:cs typeface="Verdana"/>
              </a:rPr>
              <a:t>development</a:t>
            </a:r>
            <a:r>
              <a:rPr sz="2050" spc="140" dirty="0">
                <a:latin typeface="Verdana"/>
                <a:cs typeface="Verdana"/>
              </a:rPr>
              <a:t> </a:t>
            </a:r>
            <a:r>
              <a:rPr sz="2050" spc="-10" dirty="0">
                <a:latin typeface="Verdana"/>
                <a:cs typeface="Verdana"/>
              </a:rPr>
              <a:t>time.</a:t>
            </a:r>
            <a:endParaRPr sz="20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sz="2050">
              <a:latin typeface="Verdana"/>
              <a:cs typeface="Verdana"/>
            </a:endParaRPr>
          </a:p>
          <a:p>
            <a:pPr marL="1030605">
              <a:lnSpc>
                <a:spcPct val="100000"/>
              </a:lnSpc>
              <a:tabLst>
                <a:tab pos="4652010" algn="l"/>
              </a:tabLst>
            </a:pPr>
            <a:r>
              <a:rPr sz="2400" dirty="0">
                <a:latin typeface="Verdana"/>
                <a:cs typeface="Verdana"/>
              </a:rPr>
              <a:t>Effort =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2.4</a:t>
            </a:r>
            <a:r>
              <a:rPr sz="2400" spc="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*</a:t>
            </a:r>
            <a:r>
              <a:rPr sz="2400" spc="3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(32)</a:t>
            </a:r>
            <a:r>
              <a:rPr sz="2400" spc="-15" baseline="24305" dirty="0">
                <a:latin typeface="Verdana"/>
                <a:cs typeface="Verdana"/>
              </a:rPr>
              <a:t>1.05</a:t>
            </a:r>
            <a:r>
              <a:rPr sz="2400" baseline="24305" dirty="0">
                <a:latin typeface="Verdana"/>
                <a:cs typeface="Verdana"/>
              </a:rPr>
              <a:t>	</a:t>
            </a:r>
            <a:r>
              <a:rPr sz="2400" spc="-25" dirty="0">
                <a:latin typeface="Verdana"/>
                <a:cs typeface="Verdana"/>
              </a:rPr>
              <a:t>PM</a:t>
            </a:r>
            <a:endParaRPr sz="2400">
              <a:latin typeface="Verdana"/>
              <a:cs typeface="Verdana"/>
            </a:endParaRPr>
          </a:p>
          <a:p>
            <a:pPr marL="1030605">
              <a:lnSpc>
                <a:spcPct val="100000"/>
              </a:lnSpc>
              <a:spcBef>
                <a:spcPts val="600"/>
              </a:spcBef>
            </a:pPr>
            <a:r>
              <a:rPr sz="2400" dirty="0">
                <a:latin typeface="Verdana"/>
                <a:cs typeface="Verdana"/>
              </a:rPr>
              <a:t>Development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Time</a:t>
            </a:r>
            <a:r>
              <a:rPr sz="2400" spc="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=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2.5</a:t>
            </a:r>
            <a:r>
              <a:rPr sz="2400" spc="3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*</a:t>
            </a:r>
            <a:r>
              <a:rPr sz="2400" spc="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(38.05)</a:t>
            </a:r>
            <a:r>
              <a:rPr sz="2400" baseline="24305" dirty="0">
                <a:latin typeface="Verdana"/>
                <a:cs typeface="Verdana"/>
              </a:rPr>
              <a:t>0.38</a:t>
            </a:r>
            <a:r>
              <a:rPr sz="2400" dirty="0">
                <a:latin typeface="Verdana"/>
                <a:cs typeface="Verdana"/>
              </a:rPr>
              <a:t>=</a:t>
            </a:r>
            <a:r>
              <a:rPr sz="2400" spc="70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3.98</a:t>
            </a:r>
            <a:endParaRPr sz="2400">
              <a:latin typeface="Verdana"/>
              <a:cs typeface="Verdana"/>
            </a:endParaRPr>
          </a:p>
          <a:p>
            <a:pPr marL="1030605" marR="108585" indent="6002655">
              <a:lnSpc>
                <a:spcPct val="121000"/>
              </a:lnSpc>
              <a:spcBef>
                <a:spcPts val="10"/>
              </a:spcBef>
            </a:pPr>
            <a:r>
              <a:rPr sz="2400" dirty="0">
                <a:latin typeface="Verdana"/>
                <a:cs typeface="Verdana"/>
              </a:rPr>
              <a:t>=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4</a:t>
            </a:r>
            <a:r>
              <a:rPr sz="2400" spc="3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Months </a:t>
            </a:r>
            <a:r>
              <a:rPr sz="2400" dirty="0">
                <a:latin typeface="Verdana"/>
                <a:cs typeface="Verdana"/>
              </a:rPr>
              <a:t>Person </a:t>
            </a:r>
            <a:r>
              <a:rPr sz="2400" spc="-10" dirty="0">
                <a:latin typeface="Verdana"/>
                <a:cs typeface="Verdana"/>
              </a:rPr>
              <a:t>needed=Effort/D.Time=38.05/3.98=9.56</a:t>
            </a:r>
            <a:r>
              <a:rPr sz="2400" spc="60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Cost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Development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=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9.56</a:t>
            </a:r>
            <a:r>
              <a:rPr sz="2400" spc="4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*</a:t>
            </a:r>
            <a:r>
              <a:rPr sz="2400" spc="4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15,000</a:t>
            </a:r>
            <a:r>
              <a:rPr sz="2400" spc="6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=1,43,400</a:t>
            </a:r>
            <a:r>
              <a:rPr sz="2400" spc="65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Rs.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919" y="1909203"/>
            <a:ext cx="9210675" cy="269113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528955" indent="-516255" algn="just">
              <a:lnSpc>
                <a:spcPct val="100000"/>
              </a:lnSpc>
              <a:spcBef>
                <a:spcPts val="75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Monitoring</a:t>
            </a:r>
            <a:r>
              <a:rPr sz="2650" spc="-7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and</a:t>
            </a:r>
            <a:r>
              <a:rPr sz="2650" spc="-114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scheduling</a:t>
            </a:r>
            <a:r>
              <a:rPr sz="2650" spc="-70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capability</a:t>
            </a:r>
            <a:endParaRPr sz="2650">
              <a:latin typeface="Verdana"/>
              <a:cs typeface="Verdana"/>
            </a:endParaRPr>
          </a:p>
          <a:p>
            <a:pPr marL="528955" indent="-516255" algn="just">
              <a:lnSpc>
                <a:spcPct val="100000"/>
              </a:lnSpc>
              <a:spcBef>
                <a:spcPts val="64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b="1" dirty="0">
                <a:latin typeface="Verdana"/>
                <a:cs typeface="Verdana"/>
              </a:rPr>
              <a:t>Evaluating</a:t>
            </a:r>
            <a:r>
              <a:rPr sz="2650" b="1" spc="-95" dirty="0">
                <a:latin typeface="Verdana"/>
                <a:cs typeface="Verdana"/>
              </a:rPr>
              <a:t> </a:t>
            </a:r>
            <a:r>
              <a:rPr sz="2650" b="1" dirty="0">
                <a:latin typeface="Verdana"/>
                <a:cs typeface="Verdana"/>
              </a:rPr>
              <a:t>performance</a:t>
            </a:r>
            <a:r>
              <a:rPr sz="2650" b="1" spc="-114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of</a:t>
            </a:r>
            <a:r>
              <a:rPr sz="2650" spc="-10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each</a:t>
            </a:r>
            <a:r>
              <a:rPr sz="2650" spc="-135" dirty="0">
                <a:latin typeface="Verdana"/>
                <a:cs typeface="Verdana"/>
              </a:rPr>
              <a:t> </a:t>
            </a:r>
            <a:r>
              <a:rPr sz="2650" spc="-10" dirty="0">
                <a:latin typeface="Verdana"/>
                <a:cs typeface="Verdana"/>
              </a:rPr>
              <a:t>milestone</a:t>
            </a:r>
            <a:endParaRPr sz="2650">
              <a:latin typeface="Verdana"/>
              <a:cs typeface="Verdana"/>
            </a:endParaRPr>
          </a:p>
          <a:p>
            <a:pPr marL="528955" marR="5080" indent="-516890" algn="just">
              <a:lnSpc>
                <a:spcPts val="3170"/>
              </a:lnSpc>
              <a:spcBef>
                <a:spcPts val="75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650" dirty="0">
                <a:latin typeface="Verdana"/>
                <a:cs typeface="Verdana"/>
              </a:rPr>
              <a:t>Some</a:t>
            </a:r>
            <a:r>
              <a:rPr sz="2650" spc="33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skills</a:t>
            </a:r>
            <a:r>
              <a:rPr sz="2650" spc="34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like</a:t>
            </a:r>
            <a:r>
              <a:rPr sz="2650" spc="35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tracking</a:t>
            </a:r>
            <a:r>
              <a:rPr sz="2650" spc="35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and</a:t>
            </a:r>
            <a:r>
              <a:rPr sz="2650" spc="350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controlling</a:t>
            </a:r>
            <a:r>
              <a:rPr sz="2650" spc="335" dirty="0">
                <a:latin typeface="Verdana"/>
                <a:cs typeface="Verdana"/>
              </a:rPr>
              <a:t>  </a:t>
            </a:r>
            <a:r>
              <a:rPr sz="2650" spc="-25" dirty="0">
                <a:latin typeface="Verdana"/>
                <a:cs typeface="Verdana"/>
              </a:rPr>
              <a:t>the </a:t>
            </a:r>
            <a:r>
              <a:rPr sz="2650" dirty="0">
                <a:latin typeface="Verdana"/>
                <a:cs typeface="Verdana"/>
              </a:rPr>
              <a:t>progress</a:t>
            </a:r>
            <a:r>
              <a:rPr sz="2650" spc="254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of</a:t>
            </a:r>
            <a:r>
              <a:rPr sz="2650" spc="254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the</a:t>
            </a:r>
            <a:r>
              <a:rPr sz="2650" spc="26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project,</a:t>
            </a:r>
            <a:r>
              <a:rPr sz="2650" spc="265" dirty="0">
                <a:latin typeface="Verdana"/>
                <a:cs typeface="Verdana"/>
              </a:rPr>
              <a:t>  </a:t>
            </a:r>
            <a:r>
              <a:rPr sz="2650" dirty="0">
                <a:latin typeface="Verdana"/>
                <a:cs typeface="Verdana"/>
              </a:rPr>
              <a:t>customer</a:t>
            </a:r>
            <a:r>
              <a:rPr sz="2650" spc="260" dirty="0">
                <a:latin typeface="Verdana"/>
                <a:cs typeface="Verdana"/>
              </a:rPr>
              <a:t>  </a:t>
            </a:r>
            <a:r>
              <a:rPr sz="2650" spc="-10" dirty="0">
                <a:latin typeface="Verdana"/>
                <a:cs typeface="Verdana"/>
              </a:rPr>
              <a:t>interaction, </a:t>
            </a:r>
            <a:r>
              <a:rPr sz="2650" dirty="0">
                <a:latin typeface="Verdana"/>
                <a:cs typeface="Verdana"/>
              </a:rPr>
              <a:t>managerial</a:t>
            </a:r>
            <a:r>
              <a:rPr sz="2650" spc="5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presentations,</a:t>
            </a:r>
            <a:r>
              <a:rPr sz="2650" spc="5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and</a:t>
            </a:r>
            <a:r>
              <a:rPr sz="2650" spc="565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team</a:t>
            </a:r>
            <a:r>
              <a:rPr sz="2650" spc="570" dirty="0">
                <a:latin typeface="Verdana"/>
                <a:cs typeface="Verdana"/>
              </a:rPr>
              <a:t> </a:t>
            </a:r>
            <a:r>
              <a:rPr sz="2650" dirty="0">
                <a:latin typeface="Verdana"/>
                <a:cs typeface="Verdana"/>
              </a:rPr>
              <a:t>building</a:t>
            </a:r>
            <a:r>
              <a:rPr sz="2650" spc="565" dirty="0">
                <a:latin typeface="Verdana"/>
                <a:cs typeface="Verdana"/>
              </a:rPr>
              <a:t> </a:t>
            </a:r>
            <a:r>
              <a:rPr sz="2650" spc="-25" dirty="0">
                <a:latin typeface="Verdana"/>
                <a:cs typeface="Verdana"/>
              </a:rPr>
              <a:t>are </a:t>
            </a:r>
            <a:r>
              <a:rPr sz="2650" b="1" dirty="0">
                <a:latin typeface="Verdana"/>
                <a:cs typeface="Verdana"/>
              </a:rPr>
              <a:t>acquired</a:t>
            </a:r>
            <a:r>
              <a:rPr sz="2650" b="1" spc="-135" dirty="0">
                <a:latin typeface="Verdana"/>
                <a:cs typeface="Verdana"/>
              </a:rPr>
              <a:t> </a:t>
            </a:r>
            <a:r>
              <a:rPr sz="2650" b="1" dirty="0">
                <a:latin typeface="Verdana"/>
                <a:cs typeface="Verdana"/>
              </a:rPr>
              <a:t>through</a:t>
            </a:r>
            <a:r>
              <a:rPr sz="2650" b="1" spc="-135" dirty="0">
                <a:latin typeface="Verdana"/>
                <a:cs typeface="Verdana"/>
              </a:rPr>
              <a:t> </a:t>
            </a:r>
            <a:r>
              <a:rPr sz="2650" b="1" spc="-10" dirty="0">
                <a:latin typeface="Verdana"/>
                <a:cs typeface="Verdana"/>
              </a:rPr>
              <a:t>experience.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227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4"/>
              </a:spcBef>
            </a:pPr>
            <a:r>
              <a:rPr sz="3500" dirty="0"/>
              <a:t>Intermediate</a:t>
            </a:r>
            <a:r>
              <a:rPr sz="3500" spc="15" dirty="0"/>
              <a:t> </a:t>
            </a:r>
            <a:r>
              <a:rPr sz="3500" spc="-10" dirty="0"/>
              <a:t>COCOMO</a:t>
            </a:r>
            <a:endParaRPr sz="35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90821" y="1992825"/>
            <a:ext cx="8876665" cy="4729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8955" marR="8255" indent="-516890" algn="just">
              <a:lnSpc>
                <a:spcPct val="100899"/>
              </a:lnSpc>
              <a:spcBef>
                <a:spcPts val="9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400" dirty="0">
                <a:latin typeface="Verdana"/>
                <a:cs typeface="Verdana"/>
              </a:rPr>
              <a:t>The</a:t>
            </a:r>
            <a:r>
              <a:rPr sz="2400" spc="20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basic</a:t>
            </a:r>
            <a:r>
              <a:rPr sz="2400" spc="2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COCOMO</a:t>
            </a:r>
            <a:r>
              <a:rPr sz="2400" spc="20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model</a:t>
            </a:r>
            <a:r>
              <a:rPr sz="2400" spc="2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considers</a:t>
            </a:r>
            <a:r>
              <a:rPr sz="2400" spc="204" dirty="0"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BF0000"/>
                </a:solidFill>
                <a:latin typeface="Verdana"/>
                <a:cs typeface="Verdana"/>
              </a:rPr>
              <a:t>efforts</a:t>
            </a:r>
            <a:r>
              <a:rPr sz="2400" spc="19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BF0000"/>
                </a:solidFill>
                <a:latin typeface="Verdana"/>
                <a:cs typeface="Verdana"/>
              </a:rPr>
              <a:t>and</a:t>
            </a:r>
            <a:r>
              <a:rPr sz="2400" spc="19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BF0000"/>
                </a:solidFill>
                <a:latin typeface="Verdana"/>
                <a:cs typeface="Verdana"/>
              </a:rPr>
              <a:t>time </a:t>
            </a:r>
            <a:r>
              <a:rPr sz="2400" dirty="0">
                <a:latin typeface="Verdana"/>
                <a:cs typeface="Verdana"/>
              </a:rPr>
              <a:t>development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are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BF0000"/>
                </a:solidFill>
                <a:latin typeface="Verdana"/>
                <a:cs typeface="Verdana"/>
              </a:rPr>
              <a:t>alone</a:t>
            </a:r>
            <a:r>
              <a:rPr sz="2400" spc="2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BF0000"/>
                </a:solidFill>
                <a:latin typeface="Verdana"/>
                <a:cs typeface="Verdana"/>
              </a:rPr>
              <a:t>functions</a:t>
            </a:r>
            <a:r>
              <a:rPr sz="2400" spc="-20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BF0000"/>
                </a:solidFill>
                <a:latin typeface="Verdana"/>
                <a:cs typeface="Verdana"/>
              </a:rPr>
              <a:t>of</a:t>
            </a:r>
            <a:r>
              <a:rPr sz="2400" spc="2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BF0000"/>
                </a:solidFill>
                <a:latin typeface="Verdana"/>
                <a:cs typeface="Verdana"/>
              </a:rPr>
              <a:t>product</a:t>
            </a:r>
            <a:r>
              <a:rPr sz="2400" spc="-5" dirty="0">
                <a:solidFill>
                  <a:srgbClr val="BF0000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BF0000"/>
                </a:solidFill>
                <a:latin typeface="Verdana"/>
                <a:cs typeface="Verdana"/>
              </a:rPr>
              <a:t>size</a:t>
            </a:r>
            <a:r>
              <a:rPr sz="2400" spc="-10" dirty="0"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  <a:p>
            <a:pPr marL="528955" marR="7620" indent="-516890" algn="just">
              <a:lnSpc>
                <a:spcPct val="100899"/>
              </a:lnSpc>
              <a:spcBef>
                <a:spcPts val="58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400" dirty="0">
                <a:latin typeface="Verdana"/>
                <a:cs typeface="Verdana"/>
              </a:rPr>
              <a:t>But</a:t>
            </a:r>
            <a:r>
              <a:rPr sz="2400" spc="14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some</a:t>
            </a:r>
            <a:r>
              <a:rPr sz="2400" spc="13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factors</a:t>
            </a:r>
            <a:r>
              <a:rPr sz="2400" spc="14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from</a:t>
            </a:r>
            <a:r>
              <a:rPr sz="2400" spc="14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other</a:t>
            </a:r>
            <a:r>
              <a:rPr sz="2400" spc="1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projects</a:t>
            </a:r>
            <a:r>
              <a:rPr sz="2400" spc="1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may</a:t>
            </a:r>
            <a:r>
              <a:rPr sz="2400" spc="14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also</a:t>
            </a:r>
            <a:r>
              <a:rPr sz="2400" spc="13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affect </a:t>
            </a:r>
            <a:r>
              <a:rPr sz="2400" dirty="0">
                <a:latin typeface="Verdana"/>
                <a:cs typeface="Verdana"/>
              </a:rPr>
              <a:t>the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efforts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time.</a:t>
            </a:r>
            <a:endParaRPr sz="2400">
              <a:latin typeface="Verdana"/>
              <a:cs typeface="Verdana"/>
            </a:endParaRPr>
          </a:p>
          <a:p>
            <a:pPr marL="528955" marR="5080" indent="-516890" algn="just">
              <a:lnSpc>
                <a:spcPct val="100800"/>
              </a:lnSpc>
              <a:spcBef>
                <a:spcPts val="58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400" dirty="0">
                <a:latin typeface="Verdana"/>
                <a:cs typeface="Verdana"/>
              </a:rPr>
              <a:t>The</a:t>
            </a:r>
            <a:r>
              <a:rPr sz="2400" spc="9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intermediate</a:t>
            </a:r>
            <a:r>
              <a:rPr sz="2400" spc="9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COCOMO</a:t>
            </a:r>
            <a:r>
              <a:rPr sz="2400" spc="1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model</a:t>
            </a:r>
            <a:r>
              <a:rPr sz="2400" spc="1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doing</a:t>
            </a:r>
            <a:r>
              <a:rPr sz="2400" spc="9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this</a:t>
            </a:r>
            <a:r>
              <a:rPr sz="2400" spc="10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by</a:t>
            </a:r>
            <a:r>
              <a:rPr sz="2400" spc="10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using </a:t>
            </a:r>
            <a:r>
              <a:rPr sz="2400" dirty="0">
                <a:latin typeface="Verdana"/>
                <a:cs typeface="Verdana"/>
              </a:rPr>
              <a:t>a</a:t>
            </a:r>
            <a:r>
              <a:rPr sz="2400" spc="-80" dirty="0">
                <a:latin typeface="Verdana"/>
                <a:cs typeface="Verdana"/>
              </a:rPr>
              <a:t>  </a:t>
            </a:r>
            <a:r>
              <a:rPr sz="2400" dirty="0">
                <a:latin typeface="Verdana"/>
                <a:cs typeface="Verdana"/>
              </a:rPr>
              <a:t>set</a:t>
            </a:r>
            <a:r>
              <a:rPr sz="2400" spc="-70" dirty="0">
                <a:latin typeface="Verdana"/>
                <a:cs typeface="Verdana"/>
              </a:rPr>
              <a:t> 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-95" dirty="0"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FF0000"/>
                </a:solidFill>
                <a:latin typeface="Verdana"/>
                <a:cs typeface="Verdana"/>
              </a:rPr>
              <a:t>15</a:t>
            </a:r>
            <a:r>
              <a:rPr sz="2400" b="1" spc="-55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FF0000"/>
                </a:solidFill>
                <a:latin typeface="Verdana"/>
                <a:cs typeface="Verdana"/>
              </a:rPr>
              <a:t>cost</a:t>
            </a:r>
            <a:r>
              <a:rPr sz="2400" b="1" spc="-60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FF0000"/>
                </a:solidFill>
                <a:latin typeface="Verdana"/>
                <a:cs typeface="Verdana"/>
              </a:rPr>
              <a:t>drivers</a:t>
            </a:r>
            <a:r>
              <a:rPr sz="2400" b="1" spc="-60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400" b="1" dirty="0">
                <a:solidFill>
                  <a:srgbClr val="FF0000"/>
                </a:solidFill>
                <a:latin typeface="Verdana"/>
                <a:cs typeface="Verdana"/>
              </a:rPr>
              <a:t>(multipliers)</a:t>
            </a:r>
            <a:r>
              <a:rPr sz="2400" b="1" spc="-45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400" dirty="0">
                <a:latin typeface="Verdana"/>
                <a:cs typeface="Verdana"/>
              </a:rPr>
              <a:t>based</a:t>
            </a:r>
            <a:r>
              <a:rPr sz="2400" spc="-85" dirty="0">
                <a:latin typeface="Verdana"/>
                <a:cs typeface="Verdana"/>
              </a:rPr>
              <a:t>  </a:t>
            </a:r>
            <a:r>
              <a:rPr sz="2400" spc="-25" dirty="0">
                <a:latin typeface="Verdana"/>
                <a:cs typeface="Verdana"/>
              </a:rPr>
              <a:t>on </a:t>
            </a:r>
            <a:r>
              <a:rPr sz="2400" dirty="0">
                <a:latin typeface="Verdana"/>
                <a:cs typeface="Verdana"/>
              </a:rPr>
              <a:t>various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attributes</a:t>
            </a:r>
            <a:r>
              <a:rPr sz="2400" spc="-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software</a:t>
            </a:r>
            <a:r>
              <a:rPr sz="2400" spc="3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development.</a:t>
            </a:r>
            <a:endParaRPr sz="2400">
              <a:latin typeface="Verdana"/>
              <a:cs typeface="Verdana"/>
            </a:endParaRPr>
          </a:p>
          <a:p>
            <a:pPr marL="528955" marR="6985" indent="-516890" algn="just">
              <a:lnSpc>
                <a:spcPct val="100899"/>
              </a:lnSpc>
              <a:spcBef>
                <a:spcPts val="57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400" dirty="0">
                <a:latin typeface="Verdana"/>
                <a:cs typeface="Verdana"/>
              </a:rPr>
              <a:t>The</a:t>
            </a:r>
            <a:r>
              <a:rPr sz="2400" spc="4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Intermediate</a:t>
            </a:r>
            <a:r>
              <a:rPr sz="2400" spc="45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COCOCMO</a:t>
            </a:r>
            <a:r>
              <a:rPr sz="2400" spc="45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model</a:t>
            </a:r>
            <a:r>
              <a:rPr sz="2400" spc="459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consumes</a:t>
            </a:r>
            <a:r>
              <a:rPr sz="2400" spc="434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these </a:t>
            </a:r>
            <a:r>
              <a:rPr sz="2400" dirty="0">
                <a:latin typeface="Verdana"/>
                <a:cs typeface="Verdana"/>
              </a:rPr>
              <a:t>“cost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drivers”</a:t>
            </a:r>
            <a:endParaRPr sz="2400">
              <a:latin typeface="Verdana"/>
              <a:cs typeface="Verdana"/>
            </a:endParaRPr>
          </a:p>
          <a:p>
            <a:pPr marL="528955" marR="5080" indent="-516890" algn="just">
              <a:lnSpc>
                <a:spcPct val="100800"/>
              </a:lnSpc>
              <a:spcBef>
                <a:spcPts val="44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400" dirty="0">
                <a:latin typeface="Verdana"/>
                <a:cs typeface="Verdana"/>
              </a:rPr>
              <a:t>Project</a:t>
            </a:r>
            <a:r>
              <a:rPr sz="2400" spc="-125" dirty="0">
                <a:latin typeface="Verdana"/>
                <a:cs typeface="Verdana"/>
              </a:rPr>
              <a:t>  </a:t>
            </a:r>
            <a:r>
              <a:rPr sz="2400" dirty="0">
                <a:latin typeface="Verdana"/>
                <a:cs typeface="Verdana"/>
              </a:rPr>
              <a:t>manager</a:t>
            </a:r>
            <a:r>
              <a:rPr sz="2400" spc="-125" dirty="0">
                <a:latin typeface="Verdana"/>
                <a:cs typeface="Verdana"/>
              </a:rPr>
              <a:t>  </a:t>
            </a:r>
            <a:r>
              <a:rPr sz="2400" dirty="0">
                <a:latin typeface="Verdana"/>
                <a:cs typeface="Verdana"/>
              </a:rPr>
              <a:t>doing</a:t>
            </a:r>
            <a:r>
              <a:rPr sz="2400" spc="-120" dirty="0">
                <a:latin typeface="Verdana"/>
                <a:cs typeface="Verdana"/>
              </a:rPr>
              <a:t>  </a:t>
            </a:r>
            <a:r>
              <a:rPr sz="2400" dirty="0">
                <a:latin typeface="Verdana"/>
                <a:cs typeface="Verdana"/>
              </a:rPr>
              <a:t>the</a:t>
            </a:r>
            <a:r>
              <a:rPr sz="2400" spc="58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task</a:t>
            </a:r>
            <a:r>
              <a:rPr sz="2400" spc="-120" dirty="0">
                <a:latin typeface="Verdana"/>
                <a:cs typeface="Verdana"/>
              </a:rPr>
              <a:t> 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59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rating</a:t>
            </a:r>
            <a:r>
              <a:rPr sz="2400" spc="58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these</a:t>
            </a:r>
            <a:r>
              <a:rPr sz="2400" spc="-125" dirty="0">
                <a:latin typeface="Verdana"/>
                <a:cs typeface="Verdana"/>
              </a:rPr>
              <a:t>  </a:t>
            </a:r>
            <a:r>
              <a:rPr sz="2400" spc="-25" dirty="0">
                <a:latin typeface="Verdana"/>
                <a:cs typeface="Verdana"/>
              </a:rPr>
              <a:t>15 </a:t>
            </a:r>
            <a:r>
              <a:rPr sz="2400" dirty="0">
                <a:latin typeface="Verdana"/>
                <a:cs typeface="Verdana"/>
              </a:rPr>
              <a:t>parameters</a:t>
            </a:r>
            <a:r>
              <a:rPr sz="2400" spc="40" dirty="0">
                <a:latin typeface="Verdana"/>
                <a:cs typeface="Verdana"/>
              </a:rPr>
              <a:t>  </a:t>
            </a:r>
            <a:r>
              <a:rPr sz="2400" dirty="0">
                <a:latin typeface="Verdana"/>
                <a:cs typeface="Verdana"/>
              </a:rPr>
              <a:t>in</a:t>
            </a:r>
            <a:r>
              <a:rPr sz="2400" spc="50" dirty="0"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scale</a:t>
            </a:r>
            <a:r>
              <a:rPr sz="2400" spc="40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sz="2400" spc="35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to</a:t>
            </a:r>
            <a:r>
              <a:rPr sz="2400" spc="40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3</a:t>
            </a:r>
            <a:r>
              <a:rPr sz="2400" spc="45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45" dirty="0">
                <a:latin typeface="Verdana"/>
                <a:cs typeface="Verdana"/>
              </a:rPr>
              <a:t>  </a:t>
            </a:r>
            <a:r>
              <a:rPr sz="2400" dirty="0">
                <a:latin typeface="Verdana"/>
                <a:cs typeface="Verdana"/>
              </a:rPr>
              <a:t>then</a:t>
            </a:r>
            <a:r>
              <a:rPr sz="2400" spc="40" dirty="0">
                <a:latin typeface="Verdana"/>
                <a:cs typeface="Verdana"/>
              </a:rPr>
              <a:t>  </a:t>
            </a:r>
            <a:r>
              <a:rPr sz="2400" dirty="0">
                <a:latin typeface="Verdana"/>
                <a:cs typeface="Verdana"/>
              </a:rPr>
              <a:t>cost</a:t>
            </a:r>
            <a:r>
              <a:rPr sz="2400" spc="45" dirty="0">
                <a:latin typeface="Verdana"/>
                <a:cs typeface="Verdana"/>
              </a:rPr>
              <a:t>  </a:t>
            </a:r>
            <a:r>
              <a:rPr sz="2400" spc="-10" dirty="0">
                <a:latin typeface="Verdana"/>
                <a:cs typeface="Verdana"/>
              </a:rPr>
              <a:t>driver </a:t>
            </a:r>
            <a:r>
              <a:rPr sz="2400" dirty="0">
                <a:latin typeface="Verdana"/>
                <a:cs typeface="Verdana"/>
              </a:rPr>
              <a:t>values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are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estimated.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814" y="392622"/>
            <a:ext cx="5159375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0" dirty="0"/>
              <a:t>Intermediate</a:t>
            </a:r>
            <a:r>
              <a:rPr sz="3500" spc="15" dirty="0"/>
              <a:t> </a:t>
            </a:r>
            <a:r>
              <a:rPr sz="3500" spc="-10" dirty="0"/>
              <a:t>COCOMO</a:t>
            </a:r>
            <a:endParaRPr sz="35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218107" y="1028149"/>
            <a:ext cx="3499485" cy="461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86255" algn="l"/>
                <a:tab pos="2750820" algn="l"/>
              </a:tabLst>
            </a:pPr>
            <a:r>
              <a:rPr sz="2850" spc="-10" dirty="0">
                <a:latin typeface="Verdana"/>
                <a:cs typeface="Verdana"/>
              </a:rPr>
              <a:t>grouped</a:t>
            </a:r>
            <a:r>
              <a:rPr sz="2850" dirty="0">
                <a:latin typeface="Verdana"/>
                <a:cs typeface="Verdana"/>
              </a:rPr>
              <a:t>	</a:t>
            </a:r>
            <a:r>
              <a:rPr sz="2850" spc="-20" dirty="0">
                <a:latin typeface="Verdana"/>
                <a:cs typeface="Verdana"/>
              </a:rPr>
              <a:t>into</a:t>
            </a:r>
            <a:r>
              <a:rPr sz="2850" dirty="0">
                <a:latin typeface="Verdana"/>
                <a:cs typeface="Verdana"/>
              </a:rPr>
              <a:t>	</a:t>
            </a:r>
            <a:r>
              <a:rPr sz="2850" spc="-20" dirty="0">
                <a:latin typeface="Verdana"/>
                <a:cs typeface="Verdana"/>
              </a:rPr>
              <a:t>four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0875" y="1028149"/>
            <a:ext cx="5379085" cy="85280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528955" marR="5080" indent="-516890">
              <a:lnSpc>
                <a:spcPts val="3080"/>
              </a:lnSpc>
              <a:spcBef>
                <a:spcPts val="49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1471930" algn="l"/>
                <a:tab pos="2484120" algn="l"/>
                <a:tab pos="4014470" algn="l"/>
                <a:tab pos="4921250" algn="l"/>
              </a:tabLst>
            </a:pPr>
            <a:r>
              <a:rPr sz="2850" spc="-25" dirty="0">
                <a:latin typeface="Verdana"/>
                <a:cs typeface="Verdana"/>
              </a:rPr>
              <a:t>The</a:t>
            </a:r>
            <a:r>
              <a:rPr sz="2850" dirty="0">
                <a:latin typeface="Verdana"/>
                <a:cs typeface="Verdana"/>
              </a:rPr>
              <a:t>	</a:t>
            </a:r>
            <a:r>
              <a:rPr sz="2850" spc="-20" dirty="0">
                <a:latin typeface="Verdana"/>
                <a:cs typeface="Verdana"/>
              </a:rPr>
              <a:t>cost</a:t>
            </a:r>
            <a:r>
              <a:rPr sz="2850" dirty="0">
                <a:latin typeface="Verdana"/>
                <a:cs typeface="Verdana"/>
              </a:rPr>
              <a:t>	</a:t>
            </a:r>
            <a:r>
              <a:rPr sz="2850" spc="-10" dirty="0">
                <a:latin typeface="Verdana"/>
                <a:cs typeface="Verdana"/>
              </a:rPr>
              <a:t>drivers</a:t>
            </a:r>
            <a:r>
              <a:rPr sz="2850" dirty="0">
                <a:latin typeface="Verdana"/>
                <a:cs typeface="Verdana"/>
              </a:rPr>
              <a:t>	</a:t>
            </a:r>
            <a:r>
              <a:rPr sz="2850" spc="-25" dirty="0">
                <a:latin typeface="Verdana"/>
                <a:cs typeface="Verdana"/>
              </a:rPr>
              <a:t>can</a:t>
            </a:r>
            <a:r>
              <a:rPr sz="2850" dirty="0">
                <a:latin typeface="Verdana"/>
                <a:cs typeface="Verdana"/>
              </a:rPr>
              <a:t>	</a:t>
            </a:r>
            <a:r>
              <a:rPr sz="2850" spc="-25" dirty="0">
                <a:latin typeface="Verdana"/>
                <a:cs typeface="Verdana"/>
              </a:rPr>
              <a:t>be </a:t>
            </a:r>
            <a:r>
              <a:rPr sz="2850" spc="-10" dirty="0">
                <a:latin typeface="Verdana"/>
                <a:cs typeface="Verdana"/>
              </a:rPr>
              <a:t>categories</a:t>
            </a:r>
            <a:r>
              <a:rPr sz="2050" spc="-10" dirty="0">
                <a:latin typeface="Verdana"/>
                <a:cs typeface="Verdana"/>
              </a:rPr>
              <a:t>.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178" y="2162025"/>
            <a:ext cx="4065270" cy="1534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13715">
              <a:lnSpc>
                <a:spcPct val="101499"/>
              </a:lnSpc>
              <a:spcBef>
                <a:spcPts val="95"/>
              </a:spcBef>
            </a:pP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(i)</a:t>
            </a:r>
            <a:r>
              <a:rPr sz="1950" b="1" spc="5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Product</a:t>
            </a:r>
            <a:r>
              <a:rPr sz="1950" b="1" spc="9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attributes</a:t>
            </a:r>
            <a:r>
              <a:rPr sz="1950" b="1" spc="9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spc="-50" dirty="0">
                <a:solidFill>
                  <a:srgbClr val="FF0000"/>
                </a:solidFill>
                <a:latin typeface="Verdana"/>
                <a:cs typeface="Verdana"/>
              </a:rPr>
              <a:t>– </a:t>
            </a:r>
            <a:r>
              <a:rPr sz="1950" dirty="0">
                <a:latin typeface="Verdana"/>
                <a:cs typeface="Verdana"/>
              </a:rPr>
              <a:t>Required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software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reliability extent</a:t>
            </a:r>
            <a:endParaRPr sz="1950">
              <a:latin typeface="Verdana"/>
              <a:cs typeface="Verdana"/>
            </a:endParaRPr>
          </a:p>
          <a:p>
            <a:pPr marL="12700" marR="5080">
              <a:lnSpc>
                <a:spcPts val="2380"/>
              </a:lnSpc>
              <a:spcBef>
                <a:spcPts val="80"/>
              </a:spcBef>
            </a:pPr>
            <a:r>
              <a:rPr sz="1950" dirty="0">
                <a:latin typeface="Verdana"/>
                <a:cs typeface="Verdana"/>
              </a:rPr>
              <a:t>Size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application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database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complexity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product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3178" y="3972577"/>
            <a:ext cx="4348480" cy="1836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(ii)</a:t>
            </a:r>
            <a:r>
              <a:rPr sz="1950" b="1" spc="5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Hardware</a:t>
            </a:r>
            <a:r>
              <a:rPr sz="1950" b="1" spc="8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attributes</a:t>
            </a:r>
            <a:r>
              <a:rPr sz="1950" b="1" spc="10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spc="-50" dirty="0">
                <a:solidFill>
                  <a:srgbClr val="FF0000"/>
                </a:solidFill>
                <a:latin typeface="Verdana"/>
                <a:cs typeface="Verdana"/>
              </a:rPr>
              <a:t>–</a:t>
            </a:r>
            <a:endParaRPr sz="1950">
              <a:latin typeface="Verdana"/>
              <a:cs typeface="Verdana"/>
            </a:endParaRPr>
          </a:p>
          <a:p>
            <a:pPr marL="12700" marR="5080">
              <a:lnSpc>
                <a:spcPts val="2380"/>
              </a:lnSpc>
              <a:spcBef>
                <a:spcPts val="80"/>
              </a:spcBef>
            </a:pPr>
            <a:r>
              <a:rPr sz="1950" dirty="0">
                <a:latin typeface="Verdana"/>
                <a:cs typeface="Verdana"/>
              </a:rPr>
              <a:t>Run-time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performance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constraints </a:t>
            </a:r>
            <a:r>
              <a:rPr sz="1950" dirty="0">
                <a:latin typeface="Verdana"/>
                <a:cs typeface="Verdana"/>
              </a:rPr>
              <a:t>Memory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constraints</a:t>
            </a:r>
            <a:endParaRPr sz="1950">
              <a:latin typeface="Verdana"/>
              <a:cs typeface="Verdana"/>
            </a:endParaRPr>
          </a:p>
          <a:p>
            <a:pPr marL="12700">
              <a:lnSpc>
                <a:spcPts val="2285"/>
              </a:lnSpc>
            </a:pPr>
            <a:r>
              <a:rPr sz="1950" dirty="0">
                <a:latin typeface="Verdana"/>
                <a:cs typeface="Verdana"/>
              </a:rPr>
              <a:t>The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volatility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virtual</a:t>
            </a:r>
            <a:endParaRPr sz="1950">
              <a:latin typeface="Verdana"/>
              <a:cs typeface="Verdana"/>
            </a:endParaRPr>
          </a:p>
          <a:p>
            <a:pPr marL="12700" marR="1228090">
              <a:lnSpc>
                <a:spcPts val="2380"/>
              </a:lnSpc>
              <a:spcBef>
                <a:spcPts val="80"/>
              </a:spcBef>
            </a:pPr>
            <a:r>
              <a:rPr sz="1950" dirty="0">
                <a:latin typeface="Verdana"/>
                <a:cs typeface="Verdana"/>
              </a:rPr>
              <a:t>machine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environment </a:t>
            </a:r>
            <a:r>
              <a:rPr sz="1950" dirty="0">
                <a:latin typeface="Verdana"/>
                <a:cs typeface="Verdana"/>
              </a:rPr>
              <a:t>Required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turnabout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spc="-20" dirty="0">
                <a:latin typeface="Verdana"/>
                <a:cs typeface="Verdana"/>
              </a:rPr>
              <a:t>time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17033" y="2162025"/>
            <a:ext cx="4420235" cy="33451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23570" indent="-610870">
              <a:lnSpc>
                <a:spcPct val="100000"/>
              </a:lnSpc>
              <a:spcBef>
                <a:spcPts val="130"/>
              </a:spcBef>
              <a:buAutoNum type="romanLcParenBoth" startAt="3"/>
              <a:tabLst>
                <a:tab pos="623570" algn="l"/>
              </a:tabLst>
            </a:pP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Personnel</a:t>
            </a:r>
            <a:r>
              <a:rPr sz="1950" b="1" spc="10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attributes</a:t>
            </a:r>
            <a:r>
              <a:rPr sz="1950" b="1" spc="1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spc="-50" dirty="0">
                <a:solidFill>
                  <a:srgbClr val="FF0000"/>
                </a:solidFill>
                <a:latin typeface="Verdana"/>
                <a:cs typeface="Verdana"/>
              </a:rPr>
              <a:t>–</a:t>
            </a:r>
            <a:endParaRPr sz="1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dirty="0">
                <a:latin typeface="Verdana"/>
                <a:cs typeface="Verdana"/>
              </a:rPr>
              <a:t>Analyst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capability</a:t>
            </a:r>
            <a:endParaRPr sz="1950">
              <a:latin typeface="Verdana"/>
              <a:cs typeface="Verdana"/>
            </a:endParaRPr>
          </a:p>
          <a:p>
            <a:pPr marL="12700" marR="413384">
              <a:lnSpc>
                <a:spcPts val="2380"/>
              </a:lnSpc>
              <a:spcBef>
                <a:spcPts val="80"/>
              </a:spcBef>
            </a:pPr>
            <a:r>
              <a:rPr sz="1950" dirty="0">
                <a:latin typeface="Verdana"/>
                <a:cs typeface="Verdana"/>
              </a:rPr>
              <a:t>Software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engineering</a:t>
            </a:r>
            <a:r>
              <a:rPr sz="1950" spc="9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capability </a:t>
            </a:r>
            <a:r>
              <a:rPr sz="1950" dirty="0">
                <a:latin typeface="Verdana"/>
                <a:cs typeface="Verdana"/>
              </a:rPr>
              <a:t>Applications</a:t>
            </a:r>
            <a:r>
              <a:rPr sz="1950" spc="12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experience</a:t>
            </a:r>
            <a:endParaRPr sz="1950">
              <a:latin typeface="Verdana"/>
              <a:cs typeface="Verdana"/>
            </a:endParaRPr>
          </a:p>
          <a:p>
            <a:pPr marL="12700">
              <a:lnSpc>
                <a:spcPts val="2285"/>
              </a:lnSpc>
            </a:pPr>
            <a:r>
              <a:rPr sz="1950" dirty="0">
                <a:latin typeface="Verdana"/>
                <a:cs typeface="Verdana"/>
              </a:rPr>
              <a:t>Virtual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machine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experience</a:t>
            </a:r>
            <a:endParaRPr sz="1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dirty="0">
                <a:latin typeface="Verdana"/>
                <a:cs typeface="Verdana"/>
              </a:rPr>
              <a:t>Programming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language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experience</a:t>
            </a:r>
            <a:endParaRPr sz="1950">
              <a:latin typeface="Verdana"/>
              <a:cs typeface="Verdana"/>
            </a:endParaRPr>
          </a:p>
          <a:p>
            <a:pPr marL="12700" marR="1026794" indent="606425">
              <a:lnSpc>
                <a:spcPct val="101499"/>
              </a:lnSpc>
              <a:spcBef>
                <a:spcPts val="5"/>
              </a:spcBef>
              <a:buAutoNum type="romanLcParenBoth" startAt="4"/>
              <a:tabLst>
                <a:tab pos="619125" algn="l"/>
              </a:tabLst>
            </a:pP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Project</a:t>
            </a:r>
            <a:r>
              <a:rPr sz="1950" b="1" spc="10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attributes</a:t>
            </a:r>
            <a:r>
              <a:rPr sz="1950" b="1" spc="10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spc="-50" dirty="0">
                <a:solidFill>
                  <a:srgbClr val="FF0000"/>
                </a:solidFill>
                <a:latin typeface="Verdana"/>
                <a:cs typeface="Verdana"/>
              </a:rPr>
              <a:t>– </a:t>
            </a:r>
            <a:r>
              <a:rPr sz="1950" dirty="0">
                <a:latin typeface="Verdana"/>
                <a:cs typeface="Verdana"/>
              </a:rPr>
              <a:t>Use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software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spc="-20" dirty="0">
                <a:latin typeface="Verdana"/>
                <a:cs typeface="Verdana"/>
              </a:rPr>
              <a:t>tools </a:t>
            </a:r>
            <a:r>
              <a:rPr sz="1950" dirty="0">
                <a:latin typeface="Verdana"/>
                <a:cs typeface="Verdana"/>
              </a:rPr>
              <a:t>Application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software </a:t>
            </a:r>
            <a:r>
              <a:rPr sz="1950" dirty="0">
                <a:latin typeface="Verdana"/>
                <a:cs typeface="Verdana"/>
              </a:rPr>
              <a:t>engineering</a:t>
            </a:r>
            <a:r>
              <a:rPr sz="1950" spc="10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methods</a:t>
            </a:r>
            <a:endParaRPr sz="1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dirty="0">
                <a:latin typeface="Verdana"/>
                <a:cs typeface="Verdana"/>
              </a:rPr>
              <a:t>Required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development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schedule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"/>
            <a:ext cx="9555480" cy="7086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5" y="600456"/>
            <a:ext cx="9930384" cy="26822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227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4"/>
              </a:spcBef>
            </a:pPr>
            <a:r>
              <a:rPr sz="3500" dirty="0"/>
              <a:t>Complete</a:t>
            </a:r>
            <a:r>
              <a:rPr sz="3500" spc="10" dirty="0"/>
              <a:t> </a:t>
            </a:r>
            <a:r>
              <a:rPr sz="3500" spc="-10" dirty="0"/>
              <a:t>COCOMO</a:t>
            </a:r>
            <a:endParaRPr sz="35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90821" y="1853421"/>
            <a:ext cx="7460615" cy="87566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56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400" dirty="0">
                <a:latin typeface="Verdana"/>
                <a:cs typeface="Verdana"/>
              </a:rPr>
              <a:t>It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is</a:t>
            </a:r>
            <a:r>
              <a:rPr sz="2400" spc="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also</a:t>
            </a:r>
            <a:r>
              <a:rPr sz="2400" spc="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known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as</a:t>
            </a:r>
            <a:r>
              <a:rPr sz="2400" spc="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detailed</a:t>
            </a:r>
            <a:r>
              <a:rPr sz="2400" spc="4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COCOMO</a:t>
            </a:r>
            <a:r>
              <a:rPr sz="2400" spc="3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model.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400" spc="645" dirty="0">
                <a:solidFill>
                  <a:srgbClr val="CC0000"/>
                </a:solidFill>
                <a:latin typeface="Times New Roman"/>
                <a:cs typeface="Times New Roman"/>
              </a:rPr>
              <a:t>□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7459" y="2334194"/>
            <a:ext cx="8360409" cy="394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75945" algn="l"/>
                <a:tab pos="1834514" algn="l"/>
                <a:tab pos="4097654" algn="l"/>
                <a:tab pos="4744085" algn="l"/>
                <a:tab pos="5790565" algn="l"/>
                <a:tab pos="6640195" algn="l"/>
                <a:tab pos="7776209" algn="l"/>
              </a:tabLst>
            </a:pPr>
            <a:r>
              <a:rPr sz="2400" spc="-50" dirty="0">
                <a:latin typeface="Verdana"/>
                <a:cs typeface="Verdana"/>
              </a:rPr>
              <a:t>A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20" dirty="0">
                <a:latin typeface="Verdana"/>
                <a:cs typeface="Verdana"/>
              </a:rPr>
              <a:t>major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10" dirty="0">
                <a:latin typeface="Verdana"/>
                <a:cs typeface="Verdana"/>
              </a:rPr>
              <a:t>shortcoming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25" dirty="0">
                <a:latin typeface="Verdana"/>
                <a:cs typeface="Verdana"/>
              </a:rPr>
              <a:t>of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20" dirty="0">
                <a:latin typeface="Verdana"/>
                <a:cs typeface="Verdana"/>
              </a:rPr>
              <a:t>both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25" dirty="0">
                <a:latin typeface="Verdana"/>
                <a:cs typeface="Verdana"/>
              </a:rPr>
              <a:t>the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10" dirty="0">
                <a:latin typeface="Verdana"/>
                <a:cs typeface="Verdana"/>
              </a:rPr>
              <a:t>basic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25" dirty="0">
                <a:latin typeface="Verdana"/>
                <a:cs typeface="Verdana"/>
              </a:rPr>
              <a:t>and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821" y="2703071"/>
            <a:ext cx="8876665" cy="3917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8955" marR="8255" algn="just">
              <a:lnSpc>
                <a:spcPct val="100899"/>
              </a:lnSpc>
              <a:spcBef>
                <a:spcPts val="95"/>
              </a:spcBef>
            </a:pPr>
            <a:r>
              <a:rPr sz="2400" dirty="0">
                <a:latin typeface="Verdana"/>
                <a:cs typeface="Verdana"/>
              </a:rPr>
              <a:t>intermediate</a:t>
            </a:r>
            <a:r>
              <a:rPr sz="2400" spc="8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COCOMO</a:t>
            </a:r>
            <a:r>
              <a:rPr sz="2400" spc="1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models</a:t>
            </a:r>
            <a:r>
              <a:rPr sz="2400" spc="8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is</a:t>
            </a:r>
            <a:r>
              <a:rPr sz="2400" spc="10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that</a:t>
            </a:r>
            <a:r>
              <a:rPr sz="2400" spc="100" dirty="0"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they</a:t>
            </a:r>
            <a:r>
              <a:rPr sz="2400" spc="10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consider</a:t>
            </a:r>
            <a:r>
              <a:rPr sz="2400" spc="9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Verdana"/>
                <a:cs typeface="Verdana"/>
              </a:rPr>
              <a:t>a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software</a:t>
            </a:r>
            <a:r>
              <a:rPr sz="2400" spc="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product</a:t>
            </a:r>
            <a:r>
              <a:rPr sz="2400" spc="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as</a:t>
            </a:r>
            <a:r>
              <a:rPr sz="2400" spc="2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2400" spc="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single</a:t>
            </a:r>
            <a:r>
              <a:rPr sz="2400" spc="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homogeneous</a:t>
            </a:r>
            <a:r>
              <a:rPr sz="2400" spc="-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Verdana"/>
                <a:cs typeface="Verdana"/>
              </a:rPr>
              <a:t>entity</a:t>
            </a:r>
            <a:r>
              <a:rPr sz="2400" spc="-10" dirty="0"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  <a:p>
            <a:pPr marL="528955" marR="6985" indent="-516890" algn="just">
              <a:lnSpc>
                <a:spcPct val="100899"/>
              </a:lnSpc>
              <a:spcBef>
                <a:spcPts val="44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400" dirty="0">
                <a:latin typeface="Verdana"/>
                <a:cs typeface="Verdana"/>
              </a:rPr>
              <a:t>But</a:t>
            </a:r>
            <a:r>
              <a:rPr sz="2400" spc="15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most</a:t>
            </a:r>
            <a:r>
              <a:rPr sz="2400" spc="15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large</a:t>
            </a:r>
            <a:r>
              <a:rPr sz="2400" spc="17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systems</a:t>
            </a:r>
            <a:r>
              <a:rPr sz="2400" spc="18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are</a:t>
            </a:r>
            <a:r>
              <a:rPr sz="2400" spc="19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made</a:t>
            </a:r>
            <a:r>
              <a:rPr sz="2400" spc="17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up</a:t>
            </a:r>
            <a:r>
              <a:rPr sz="2400" spc="15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several</a:t>
            </a:r>
            <a:r>
              <a:rPr sz="2400" spc="17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smaller </a:t>
            </a:r>
            <a:r>
              <a:rPr sz="2400" dirty="0">
                <a:latin typeface="Verdana"/>
                <a:cs typeface="Verdana"/>
              </a:rPr>
              <a:t>sub-</a:t>
            </a:r>
            <a:r>
              <a:rPr sz="2400" spc="-10" dirty="0">
                <a:latin typeface="Verdana"/>
                <a:cs typeface="Verdana"/>
              </a:rPr>
              <a:t>systems.</a:t>
            </a:r>
            <a:endParaRPr sz="2400">
              <a:latin typeface="Verdana"/>
              <a:cs typeface="Verdana"/>
            </a:endParaRPr>
          </a:p>
          <a:p>
            <a:pPr marL="528955" marR="5715" indent="-516890" algn="just">
              <a:lnSpc>
                <a:spcPct val="100800"/>
              </a:lnSpc>
              <a:spcBef>
                <a:spcPts val="57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400" dirty="0">
                <a:latin typeface="Verdana"/>
                <a:cs typeface="Verdana"/>
              </a:rPr>
              <a:t>For</a:t>
            </a:r>
            <a:r>
              <a:rPr sz="2400" spc="58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example,</a:t>
            </a:r>
            <a:r>
              <a:rPr sz="2400" spc="570" dirty="0"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some</a:t>
            </a:r>
            <a:r>
              <a:rPr sz="2400" spc="58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subsystems</a:t>
            </a:r>
            <a:r>
              <a:rPr sz="2400" spc="58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may</a:t>
            </a:r>
            <a:r>
              <a:rPr sz="2400" spc="56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be</a:t>
            </a:r>
            <a:r>
              <a:rPr sz="2400" spc="56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considered </a:t>
            </a:r>
            <a:r>
              <a:rPr sz="2400" dirty="0">
                <a:latin typeface="Verdana"/>
                <a:cs typeface="Verdana"/>
              </a:rPr>
              <a:t>as</a:t>
            </a:r>
            <a:r>
              <a:rPr sz="2400" spc="200" dirty="0"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organic</a:t>
            </a:r>
            <a:r>
              <a:rPr sz="2400" spc="195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type</a:t>
            </a:r>
            <a:r>
              <a:rPr sz="2400" dirty="0">
                <a:latin typeface="Verdana"/>
                <a:cs typeface="Verdana"/>
              </a:rPr>
              <a:t>,</a:t>
            </a:r>
            <a:r>
              <a:rPr sz="2400" spc="204" dirty="0"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some</a:t>
            </a:r>
            <a:r>
              <a:rPr sz="2400" spc="200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semidetached,</a:t>
            </a:r>
            <a:r>
              <a:rPr sz="2400" spc="204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and</a:t>
            </a:r>
            <a:r>
              <a:rPr sz="2400" spc="204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400" spc="-20" dirty="0">
                <a:solidFill>
                  <a:srgbClr val="FF0000"/>
                </a:solidFill>
                <a:latin typeface="Verdana"/>
                <a:cs typeface="Verdana"/>
              </a:rPr>
              <a:t>some </a:t>
            </a:r>
            <a:r>
              <a:rPr sz="2400" spc="-10" dirty="0">
                <a:solidFill>
                  <a:srgbClr val="FF0000"/>
                </a:solidFill>
                <a:latin typeface="Verdana"/>
                <a:cs typeface="Verdana"/>
              </a:rPr>
              <a:t>embedded.</a:t>
            </a:r>
            <a:endParaRPr sz="2400">
              <a:latin typeface="Verdana"/>
              <a:cs typeface="Verdana"/>
            </a:endParaRPr>
          </a:p>
          <a:p>
            <a:pPr marL="528955" marR="5080" indent="-516890" algn="just">
              <a:lnSpc>
                <a:spcPct val="100800"/>
              </a:lnSpc>
              <a:spcBef>
                <a:spcPts val="57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400" dirty="0">
                <a:latin typeface="Verdana"/>
                <a:cs typeface="Verdana"/>
              </a:rPr>
              <a:t>And</a:t>
            </a:r>
            <a:r>
              <a:rPr sz="2400" spc="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these</a:t>
            </a:r>
            <a:r>
              <a:rPr sz="2400" spc="4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subsystems</a:t>
            </a:r>
            <a:r>
              <a:rPr sz="2400" spc="4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may</a:t>
            </a:r>
            <a:r>
              <a:rPr sz="2400" spc="5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be</a:t>
            </a:r>
            <a:r>
              <a:rPr sz="2400" spc="5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differ</a:t>
            </a:r>
            <a:r>
              <a:rPr sz="2400" spc="4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in</a:t>
            </a:r>
            <a:r>
              <a:rPr sz="2400" spc="5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requirements, </a:t>
            </a:r>
            <a:r>
              <a:rPr sz="2400" dirty="0">
                <a:latin typeface="Verdana"/>
                <a:cs typeface="Verdana"/>
              </a:rPr>
              <a:t>development</a:t>
            </a:r>
            <a:r>
              <a:rPr sz="2400" spc="160" dirty="0">
                <a:latin typeface="Verdana"/>
                <a:cs typeface="Verdana"/>
              </a:rPr>
              <a:t>   </a:t>
            </a:r>
            <a:r>
              <a:rPr sz="2400" dirty="0">
                <a:latin typeface="Verdana"/>
                <a:cs typeface="Verdana"/>
              </a:rPr>
              <a:t>complexities</a:t>
            </a:r>
            <a:r>
              <a:rPr sz="2400" spc="165" dirty="0">
                <a:latin typeface="Verdana"/>
                <a:cs typeface="Verdana"/>
              </a:rPr>
              <a:t>  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175" dirty="0">
                <a:latin typeface="Verdana"/>
                <a:cs typeface="Verdana"/>
              </a:rPr>
              <a:t>   </a:t>
            </a:r>
            <a:r>
              <a:rPr sz="2400" dirty="0">
                <a:latin typeface="Verdana"/>
                <a:cs typeface="Verdana"/>
              </a:rPr>
              <a:t>may</a:t>
            </a:r>
            <a:r>
              <a:rPr sz="2400" spc="165" dirty="0">
                <a:latin typeface="Verdana"/>
                <a:cs typeface="Verdana"/>
              </a:rPr>
              <a:t>   </a:t>
            </a:r>
            <a:r>
              <a:rPr sz="2400" dirty="0">
                <a:latin typeface="Verdana"/>
                <a:cs typeface="Verdana"/>
              </a:rPr>
              <a:t>not</a:t>
            </a:r>
            <a:r>
              <a:rPr sz="2400" spc="175" dirty="0">
                <a:latin typeface="Verdana"/>
                <a:cs typeface="Verdana"/>
              </a:rPr>
              <a:t>   </a:t>
            </a:r>
            <a:r>
              <a:rPr sz="2400" spc="-20" dirty="0">
                <a:latin typeface="Verdana"/>
                <a:cs typeface="Verdana"/>
              </a:rPr>
              <a:t>have </a:t>
            </a:r>
            <a:r>
              <a:rPr sz="2400" dirty="0">
                <a:latin typeface="Verdana"/>
                <a:cs typeface="Verdana"/>
              </a:rPr>
              <a:t>previous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experience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 similar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developing.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300"/>
              <a:ext cx="10058400" cy="7543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60" y="1837944"/>
              <a:ext cx="5122545" cy="120650"/>
            </a:xfrm>
            <a:custGeom>
              <a:avLst/>
              <a:gdLst/>
              <a:ahLst/>
              <a:cxnLst/>
              <a:rect l="l" t="t" r="r" b="b"/>
              <a:pathLst>
                <a:path w="5122545" h="120650">
                  <a:moveTo>
                    <a:pt x="5122163" y="120395"/>
                  </a:moveTo>
                  <a:lnTo>
                    <a:pt x="0" y="120395"/>
                  </a:lnTo>
                  <a:lnTo>
                    <a:pt x="0" y="0"/>
                  </a:lnTo>
                  <a:lnTo>
                    <a:pt x="5122163" y="0"/>
                  </a:lnTo>
                  <a:lnTo>
                    <a:pt x="5122163" y="120395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0560" y="1837944"/>
              <a:ext cx="8755380" cy="0"/>
            </a:xfrm>
            <a:custGeom>
              <a:avLst/>
              <a:gdLst/>
              <a:ahLst/>
              <a:cxnLst/>
              <a:rect l="l" t="t" r="r" b="b"/>
              <a:pathLst>
                <a:path w="8755380">
                  <a:moveTo>
                    <a:pt x="0" y="0"/>
                  </a:moveTo>
                  <a:lnTo>
                    <a:pt x="8755379" y="0"/>
                  </a:lnTo>
                </a:path>
              </a:pathLst>
            </a:custGeom>
            <a:ln w="10668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227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4"/>
              </a:spcBef>
            </a:pPr>
            <a:r>
              <a:rPr sz="3500" dirty="0"/>
              <a:t>Complete</a:t>
            </a:r>
            <a:r>
              <a:rPr sz="3500" spc="10" dirty="0"/>
              <a:t> </a:t>
            </a:r>
            <a:r>
              <a:rPr sz="3500" spc="-10" dirty="0"/>
              <a:t>COCOMO</a:t>
            </a:r>
            <a:endParaRPr sz="35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590821" y="1909098"/>
            <a:ext cx="8877300" cy="5045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 marR="5080" indent="-516890" algn="just">
              <a:lnSpc>
                <a:spcPct val="1008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400" dirty="0">
                <a:latin typeface="Verdana"/>
                <a:cs typeface="Verdana"/>
              </a:rPr>
              <a:t>Detailed</a:t>
            </a:r>
            <a:r>
              <a:rPr sz="2400" spc="365" dirty="0">
                <a:latin typeface="Verdana"/>
                <a:cs typeface="Verdana"/>
              </a:rPr>
              <a:t>   </a:t>
            </a:r>
            <a:r>
              <a:rPr sz="2400" dirty="0">
                <a:latin typeface="Verdana"/>
                <a:cs typeface="Verdana"/>
              </a:rPr>
              <a:t>COCOMO</a:t>
            </a:r>
            <a:r>
              <a:rPr sz="2400" spc="370" dirty="0">
                <a:latin typeface="Verdana"/>
                <a:cs typeface="Verdana"/>
              </a:rPr>
              <a:t>   </a:t>
            </a:r>
            <a:r>
              <a:rPr sz="2400" dirty="0">
                <a:latin typeface="Verdana"/>
                <a:cs typeface="Verdana"/>
              </a:rPr>
              <a:t>model</a:t>
            </a:r>
            <a:r>
              <a:rPr sz="2400" spc="375" dirty="0">
                <a:latin typeface="Verdana"/>
                <a:cs typeface="Verdana"/>
              </a:rPr>
              <a:t>   </a:t>
            </a:r>
            <a:r>
              <a:rPr sz="2400" dirty="0">
                <a:latin typeface="Verdana"/>
                <a:cs typeface="Verdana"/>
              </a:rPr>
              <a:t>-</a:t>
            </a:r>
            <a:r>
              <a:rPr sz="2400" spc="370" dirty="0">
                <a:latin typeface="Verdana"/>
                <a:cs typeface="Verdana"/>
              </a:rPr>
              <a:t>   </a:t>
            </a:r>
            <a:r>
              <a:rPr sz="2400" dirty="0">
                <a:latin typeface="Verdana"/>
                <a:cs typeface="Verdana"/>
              </a:rPr>
              <a:t>incorporates</a:t>
            </a:r>
            <a:r>
              <a:rPr sz="2400" spc="365" dirty="0">
                <a:latin typeface="Verdana"/>
                <a:cs typeface="Verdana"/>
              </a:rPr>
              <a:t>   </a:t>
            </a:r>
            <a:r>
              <a:rPr sz="2400" spc="-25" dirty="0">
                <a:latin typeface="Verdana"/>
                <a:cs typeface="Verdana"/>
              </a:rPr>
              <a:t>all </a:t>
            </a:r>
            <a:r>
              <a:rPr sz="2400" dirty="0">
                <a:latin typeface="Verdana"/>
                <a:cs typeface="Verdana"/>
              </a:rPr>
              <a:t>characteristics</a:t>
            </a:r>
            <a:r>
              <a:rPr sz="2400" spc="-45" dirty="0">
                <a:latin typeface="Verdana"/>
                <a:cs typeface="Verdana"/>
              </a:rPr>
              <a:t> 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-60" dirty="0">
                <a:latin typeface="Verdana"/>
                <a:cs typeface="Verdana"/>
              </a:rPr>
              <a:t>  </a:t>
            </a:r>
            <a:r>
              <a:rPr sz="2400" dirty="0">
                <a:latin typeface="Verdana"/>
                <a:cs typeface="Verdana"/>
              </a:rPr>
              <a:t>the</a:t>
            </a:r>
            <a:r>
              <a:rPr sz="2400" spc="-50" dirty="0">
                <a:latin typeface="Verdana"/>
                <a:cs typeface="Verdana"/>
              </a:rPr>
              <a:t>  </a:t>
            </a:r>
            <a:r>
              <a:rPr sz="2400" dirty="0">
                <a:latin typeface="Verdana"/>
                <a:cs typeface="Verdana"/>
              </a:rPr>
              <a:t>intermediate</a:t>
            </a:r>
            <a:r>
              <a:rPr sz="2400" spc="-50" dirty="0">
                <a:latin typeface="Verdana"/>
                <a:cs typeface="Verdana"/>
              </a:rPr>
              <a:t>  </a:t>
            </a:r>
            <a:r>
              <a:rPr sz="2400" dirty="0">
                <a:latin typeface="Verdana"/>
                <a:cs typeface="Verdana"/>
              </a:rPr>
              <a:t>version</a:t>
            </a:r>
            <a:r>
              <a:rPr sz="2400" spc="-55" dirty="0">
                <a:latin typeface="Verdana"/>
                <a:cs typeface="Verdana"/>
              </a:rPr>
              <a:t>  </a:t>
            </a:r>
            <a:r>
              <a:rPr sz="2400" dirty="0">
                <a:latin typeface="Verdana"/>
                <a:cs typeface="Verdana"/>
              </a:rPr>
              <a:t>with</a:t>
            </a:r>
            <a:r>
              <a:rPr sz="2400" spc="-45" dirty="0">
                <a:latin typeface="Verdana"/>
                <a:cs typeface="Verdana"/>
              </a:rPr>
              <a:t>  </a:t>
            </a:r>
            <a:r>
              <a:rPr sz="2400" spc="-25" dirty="0">
                <a:latin typeface="Verdana"/>
                <a:cs typeface="Verdana"/>
              </a:rPr>
              <a:t>an </a:t>
            </a:r>
            <a:r>
              <a:rPr sz="2400" dirty="0">
                <a:latin typeface="Verdana"/>
                <a:cs typeface="Verdana"/>
              </a:rPr>
              <a:t>assessment</a:t>
            </a:r>
            <a:r>
              <a:rPr sz="2400" spc="3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28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</a:t>
            </a:r>
            <a:r>
              <a:rPr sz="2400" spc="29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cost</a:t>
            </a:r>
            <a:r>
              <a:rPr sz="2400" spc="3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driver's</a:t>
            </a:r>
            <a:r>
              <a:rPr sz="2400" spc="30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impact</a:t>
            </a:r>
            <a:r>
              <a:rPr sz="2400" spc="3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on</a:t>
            </a:r>
            <a:r>
              <a:rPr sz="2400" spc="29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each</a:t>
            </a:r>
            <a:r>
              <a:rPr sz="2400" spc="300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step </a:t>
            </a:r>
            <a:r>
              <a:rPr sz="2400" dirty="0">
                <a:latin typeface="Verdana"/>
                <a:cs typeface="Verdana"/>
              </a:rPr>
              <a:t>(analysis,</a:t>
            </a:r>
            <a:r>
              <a:rPr sz="2400" spc="57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design,</a:t>
            </a:r>
            <a:r>
              <a:rPr sz="2400" spc="57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etc.)</a:t>
            </a:r>
            <a:r>
              <a:rPr sz="2400" spc="58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-125" dirty="0">
                <a:latin typeface="Verdana"/>
                <a:cs typeface="Verdana"/>
              </a:rPr>
              <a:t>  </a:t>
            </a:r>
            <a:r>
              <a:rPr sz="2400" dirty="0">
                <a:latin typeface="Verdana"/>
                <a:cs typeface="Verdana"/>
              </a:rPr>
              <a:t>the</a:t>
            </a:r>
            <a:r>
              <a:rPr sz="2400" spc="-125" dirty="0">
                <a:latin typeface="Verdana"/>
                <a:cs typeface="Verdana"/>
              </a:rPr>
              <a:t>  </a:t>
            </a:r>
            <a:r>
              <a:rPr sz="2400" dirty="0">
                <a:latin typeface="Verdana"/>
                <a:cs typeface="Verdana"/>
              </a:rPr>
              <a:t>software</a:t>
            </a:r>
            <a:r>
              <a:rPr sz="2400" spc="57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engineering process.</a:t>
            </a:r>
            <a:endParaRPr sz="2400">
              <a:latin typeface="Verdana"/>
              <a:cs typeface="Verdana"/>
            </a:endParaRPr>
          </a:p>
          <a:p>
            <a:pPr marL="528955" marR="5080" indent="-516890" algn="just">
              <a:lnSpc>
                <a:spcPct val="100800"/>
              </a:lnSpc>
              <a:spcBef>
                <a:spcPts val="44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400" dirty="0">
                <a:latin typeface="Verdana"/>
                <a:cs typeface="Verdana"/>
              </a:rPr>
              <a:t>It</a:t>
            </a:r>
            <a:r>
              <a:rPr sz="2400" spc="28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estimates</a:t>
            </a:r>
            <a:r>
              <a:rPr sz="2400" spc="29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</a:t>
            </a:r>
            <a:r>
              <a:rPr sz="2400" spc="28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effort</a:t>
            </a:r>
            <a:r>
              <a:rPr sz="2400" spc="28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29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development</a:t>
            </a:r>
            <a:r>
              <a:rPr sz="2400" spc="29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time</a:t>
            </a:r>
            <a:r>
              <a:rPr sz="2400" spc="28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as</a:t>
            </a:r>
            <a:r>
              <a:rPr sz="2400" spc="290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the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sum</a:t>
            </a:r>
            <a:r>
              <a:rPr sz="2400" spc="2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of the</a:t>
            </a:r>
            <a:r>
              <a:rPr sz="2400" spc="-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estimates</a:t>
            </a:r>
            <a:r>
              <a:rPr sz="2400" spc="2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for</a:t>
            </a:r>
            <a:r>
              <a:rPr sz="2400" spc="-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the</a:t>
            </a:r>
            <a:r>
              <a:rPr sz="2400" spc="-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individual</a:t>
            </a:r>
            <a:r>
              <a:rPr sz="2400" spc="-10" dirty="0">
                <a:solidFill>
                  <a:srgbClr val="FF0000"/>
                </a:solidFill>
                <a:latin typeface="Verdana"/>
                <a:cs typeface="Verdana"/>
              </a:rPr>
              <a:t> subsystems.</a:t>
            </a:r>
            <a:endParaRPr sz="2400">
              <a:latin typeface="Verdana"/>
              <a:cs typeface="Verdana"/>
            </a:endParaRPr>
          </a:p>
          <a:p>
            <a:pPr marL="528955" indent="-516255" algn="just">
              <a:lnSpc>
                <a:spcPct val="100000"/>
              </a:lnSpc>
              <a:spcBef>
                <a:spcPts val="47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400" dirty="0">
                <a:latin typeface="Verdana"/>
                <a:cs typeface="Verdana"/>
              </a:rPr>
              <a:t>The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cost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4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each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subsystem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is</a:t>
            </a:r>
            <a:r>
              <a:rPr sz="2400" spc="4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estimated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separately.</a:t>
            </a:r>
            <a:endParaRPr sz="2400">
              <a:latin typeface="Verdana"/>
              <a:cs typeface="Verdana"/>
            </a:endParaRPr>
          </a:p>
          <a:p>
            <a:pPr marL="528955" marR="8255" indent="-516890">
              <a:lnSpc>
                <a:spcPct val="100899"/>
              </a:lnSpc>
              <a:spcBef>
                <a:spcPts val="43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400" dirty="0">
                <a:latin typeface="Verdana"/>
                <a:cs typeface="Verdana"/>
              </a:rPr>
              <a:t>This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approach</a:t>
            </a:r>
            <a:r>
              <a:rPr sz="2400" spc="4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reduces</a:t>
            </a:r>
            <a:r>
              <a:rPr sz="2400" spc="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</a:t>
            </a:r>
            <a:r>
              <a:rPr sz="2400" spc="3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margin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4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error</a:t>
            </a:r>
            <a:r>
              <a:rPr sz="2400" spc="3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in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</a:t>
            </a:r>
            <a:r>
              <a:rPr sz="2400" spc="3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final estimate.</a:t>
            </a:r>
            <a:endParaRPr sz="2400">
              <a:latin typeface="Verdana"/>
              <a:cs typeface="Verdana"/>
            </a:endParaRPr>
          </a:p>
          <a:p>
            <a:pPr marL="528955" marR="5080" indent="-516890">
              <a:lnSpc>
                <a:spcPct val="100800"/>
              </a:lnSpc>
              <a:spcBef>
                <a:spcPts val="44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1200150" algn="l"/>
                <a:tab pos="2684145" algn="l"/>
                <a:tab pos="3044190" algn="l"/>
                <a:tab pos="4872990" algn="l"/>
                <a:tab pos="7045959" algn="l"/>
              </a:tabLst>
            </a:pPr>
            <a:r>
              <a:rPr sz="2400" spc="-25" dirty="0">
                <a:latin typeface="Verdana"/>
                <a:cs typeface="Verdana"/>
              </a:rPr>
              <a:t>For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10" dirty="0">
                <a:latin typeface="Verdana"/>
                <a:cs typeface="Verdana"/>
              </a:rPr>
              <a:t>example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50" dirty="0">
                <a:latin typeface="Verdana"/>
                <a:cs typeface="Verdana"/>
              </a:rPr>
              <a:t>a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10" dirty="0">
                <a:latin typeface="Verdana"/>
                <a:cs typeface="Verdana"/>
              </a:rPr>
              <a:t>distributed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10" dirty="0">
                <a:latin typeface="Verdana"/>
                <a:cs typeface="Verdana"/>
              </a:rPr>
              <a:t>Management</a:t>
            </a:r>
            <a:r>
              <a:rPr sz="2400" dirty="0">
                <a:latin typeface="Verdana"/>
                <a:cs typeface="Verdana"/>
              </a:rPr>
              <a:t>	</a:t>
            </a:r>
            <a:r>
              <a:rPr sz="2400" spc="-10" dirty="0">
                <a:latin typeface="Verdana"/>
                <a:cs typeface="Verdana"/>
              </a:rPr>
              <a:t>Information </a:t>
            </a:r>
            <a:r>
              <a:rPr sz="2400" dirty="0">
                <a:latin typeface="Verdana"/>
                <a:cs typeface="Verdana"/>
              </a:rPr>
              <a:t>System</a:t>
            </a:r>
            <a:r>
              <a:rPr sz="2400" spc="39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(MIS)</a:t>
            </a:r>
            <a:r>
              <a:rPr sz="2400" spc="39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consists</a:t>
            </a:r>
            <a:r>
              <a:rPr sz="2400" spc="39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39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different</a:t>
            </a:r>
            <a:r>
              <a:rPr sz="2400" spc="41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categories</a:t>
            </a:r>
            <a:r>
              <a:rPr sz="2400" spc="37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395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the</a:t>
            </a:r>
            <a:endParaRPr sz="2400">
              <a:latin typeface="Verdana"/>
              <a:cs typeface="Verdana"/>
            </a:endParaRPr>
          </a:p>
          <a:p>
            <a:pPr marL="79375">
              <a:lnSpc>
                <a:spcPct val="100000"/>
              </a:lnSpc>
              <a:spcBef>
                <a:spcPts val="25"/>
              </a:spcBef>
              <a:tabLst>
                <a:tab pos="528955" algn="l"/>
                <a:tab pos="8796655" algn="l"/>
              </a:tabLst>
            </a:pPr>
            <a:r>
              <a:rPr sz="2400" u="sng" dirty="0">
                <a:uFill>
                  <a:solidFill>
                    <a:srgbClr val="CC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u="sng" spc="-10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software.</a:t>
            </a:r>
            <a:r>
              <a:rPr sz="2400" u="sng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	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227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4"/>
              </a:spcBef>
            </a:pPr>
            <a:r>
              <a:rPr sz="3500" dirty="0"/>
              <a:t>COCOMO</a:t>
            </a:r>
            <a:r>
              <a:rPr sz="3500" spc="65" dirty="0"/>
              <a:t> </a:t>
            </a:r>
            <a:r>
              <a:rPr sz="3500" spc="-10" dirty="0"/>
              <a:t>Model</a:t>
            </a:r>
            <a:endParaRPr sz="350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409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400" spc="-10" dirty="0"/>
              <a:t>Advantages:</a:t>
            </a:r>
            <a:endParaRPr sz="2400"/>
          </a:p>
          <a:p>
            <a:pPr marL="1010285" lvl="1" indent="-480059">
              <a:lnSpc>
                <a:spcPct val="100000"/>
              </a:lnSpc>
              <a:spcBef>
                <a:spcPts val="27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It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is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easy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to</a:t>
            </a:r>
            <a:r>
              <a:rPr sz="1950" spc="25" dirty="0">
                <a:latin typeface="Verdana"/>
                <a:cs typeface="Verdana"/>
              </a:rPr>
              <a:t> </a:t>
            </a:r>
            <a:r>
              <a:rPr sz="1950" spc="-20" dirty="0">
                <a:latin typeface="Verdana"/>
                <a:cs typeface="Verdana"/>
              </a:rPr>
              <a:t>use.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28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It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is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repeatable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process.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27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It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is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versatile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enough.</a:t>
            </a:r>
            <a:endParaRPr sz="1950">
              <a:latin typeface="Verdana"/>
              <a:cs typeface="Verdana"/>
            </a:endParaRPr>
          </a:p>
          <a:p>
            <a:pPr marL="1010285" marR="5080" lvl="1" indent="-480695">
              <a:lnSpc>
                <a:spcPts val="2140"/>
              </a:lnSpc>
              <a:spcBef>
                <a:spcPts val="509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  <a:tab pos="1350010" algn="l"/>
                <a:tab pos="2227580" algn="l"/>
                <a:tab pos="2853690" algn="l"/>
                <a:tab pos="3298825" algn="l"/>
                <a:tab pos="4445635" algn="l"/>
                <a:tab pos="5086350" algn="l"/>
                <a:tab pos="5627370" algn="l"/>
                <a:tab pos="6170295" algn="l"/>
                <a:tab pos="6585584" algn="l"/>
                <a:tab pos="7789545" algn="l"/>
                <a:tab pos="8768080" algn="l"/>
              </a:tabLst>
            </a:pPr>
            <a:r>
              <a:rPr sz="1950" spc="-25" dirty="0">
                <a:latin typeface="Verdana"/>
                <a:cs typeface="Verdana"/>
              </a:rPr>
              <a:t>It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works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0" dirty="0">
                <a:latin typeface="Verdana"/>
                <a:cs typeface="Verdana"/>
              </a:rPr>
              <a:t>well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on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projects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0" dirty="0">
                <a:latin typeface="Verdana"/>
                <a:cs typeface="Verdana"/>
              </a:rPr>
              <a:t>that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are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not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so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different</a:t>
            </a:r>
            <a:r>
              <a:rPr sz="1950" dirty="0">
                <a:latin typeface="Verdana"/>
                <a:cs typeface="Verdana"/>
              </a:rPr>
              <a:t>	in</a:t>
            </a:r>
            <a:r>
              <a:rPr sz="1950" spc="360" dirty="0">
                <a:latin typeface="Verdana"/>
                <a:cs typeface="Verdana"/>
              </a:rPr>
              <a:t> </a:t>
            </a:r>
            <a:r>
              <a:rPr sz="1950" spc="-20" dirty="0">
                <a:latin typeface="Verdana"/>
                <a:cs typeface="Verdana"/>
              </a:rPr>
              <a:t>size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50" dirty="0">
                <a:latin typeface="Verdana"/>
                <a:cs typeface="Verdana"/>
              </a:rPr>
              <a:t>, </a:t>
            </a:r>
            <a:r>
              <a:rPr sz="1950" dirty="0">
                <a:latin typeface="Verdana"/>
                <a:cs typeface="Verdana"/>
              </a:rPr>
              <a:t>process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and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complexity.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23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It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is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highly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standardized,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based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on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previous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experience.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27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It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can</a:t>
            </a:r>
            <a:r>
              <a:rPr sz="1950" spc="3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be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detailed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documented.</a:t>
            </a:r>
            <a:endParaRPr sz="195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1130"/>
              </a:spcBef>
              <a:buClr>
                <a:srgbClr val="CC0000"/>
              </a:buClr>
              <a:buFont typeface="Times New Roman"/>
              <a:buChar char="■"/>
            </a:pPr>
            <a:endParaRPr sz="1950"/>
          </a:p>
          <a:p>
            <a:pPr marL="528955" indent="-516255">
              <a:lnSpc>
                <a:spcPct val="100000"/>
              </a:lnSpc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400" spc="-10" dirty="0"/>
              <a:t>Disadvantages:</a:t>
            </a:r>
            <a:endParaRPr sz="2400"/>
          </a:p>
          <a:p>
            <a:pPr marL="1010285" lvl="1" indent="-480059">
              <a:lnSpc>
                <a:spcPct val="100000"/>
              </a:lnSpc>
              <a:spcBef>
                <a:spcPts val="28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Not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accurate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and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not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good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for</a:t>
            </a:r>
            <a:r>
              <a:rPr sz="1950" spc="2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scientific</a:t>
            </a:r>
            <a:r>
              <a:rPr sz="1950" spc="10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justification.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28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It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ignores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software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safety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issues.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26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It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ignores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personal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turnover</a:t>
            </a:r>
            <a:r>
              <a:rPr sz="1950" spc="2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levels.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27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All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levels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COCOMO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are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dependent</a:t>
            </a:r>
            <a:r>
              <a:rPr sz="1950" spc="9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on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size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estimates.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27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It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also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ignores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many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hardware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issues.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7572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0"/>
              </a:spcBef>
            </a:pPr>
            <a:r>
              <a:rPr sz="3950" spc="-10" dirty="0"/>
              <a:t>Scheduling</a:t>
            </a:r>
            <a:endParaRPr sz="3950"/>
          </a:p>
        </p:txBody>
      </p:sp>
      <p:sp>
        <p:nvSpPr>
          <p:cNvPr id="4" name="object 4"/>
          <p:cNvSpPr txBox="1"/>
          <p:nvPr/>
        </p:nvSpPr>
        <p:spPr>
          <a:xfrm>
            <a:off x="9059659" y="7019695"/>
            <a:ext cx="239395" cy="2292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300" spc="-25" dirty="0">
                <a:latin typeface="Verdana"/>
                <a:cs typeface="Verdana"/>
              </a:rPr>
              <a:t>58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0836" y="2245796"/>
            <a:ext cx="8877300" cy="4337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dirty="0">
                <a:latin typeface="Verdana"/>
                <a:cs typeface="Verdana"/>
              </a:rPr>
              <a:t>It</a:t>
            </a:r>
            <a:r>
              <a:rPr sz="2200" spc="-8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is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important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project</a:t>
            </a:r>
            <a:r>
              <a:rPr sz="2200" spc="-3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planning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activity.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19"/>
              </a:spcBef>
              <a:buClr>
                <a:srgbClr val="CC0000"/>
              </a:buClr>
              <a:buFont typeface="Times New Roman"/>
              <a:buChar char="□"/>
            </a:pPr>
            <a:endParaRPr sz="2200">
              <a:latin typeface="Verdana"/>
              <a:cs typeface="Verdana"/>
            </a:endParaRPr>
          </a:p>
          <a:p>
            <a:pPr marL="528955" marR="5080" indent="-516890">
              <a:lnSpc>
                <a:spcPct val="100000"/>
              </a:lnSpc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1028065" algn="l"/>
                <a:tab pos="1981835" algn="l"/>
                <a:tab pos="2466975" algn="l"/>
                <a:tab pos="3898265" algn="l"/>
                <a:tab pos="4556125" algn="l"/>
                <a:tab pos="5741670" algn="l"/>
                <a:tab pos="7289165" algn="l"/>
                <a:tab pos="7663180" algn="l"/>
              </a:tabLst>
            </a:pPr>
            <a:r>
              <a:rPr sz="2200" spc="-25" dirty="0">
                <a:latin typeface="Verdana"/>
                <a:cs typeface="Verdana"/>
              </a:rPr>
              <a:t>In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10" dirty="0">
                <a:latin typeface="Verdana"/>
                <a:cs typeface="Verdana"/>
              </a:rPr>
              <a:t>order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25" dirty="0">
                <a:latin typeface="Verdana"/>
                <a:cs typeface="Verdana"/>
              </a:rPr>
              <a:t>to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10" dirty="0">
                <a:latin typeface="Verdana"/>
                <a:cs typeface="Verdana"/>
              </a:rPr>
              <a:t>schedule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25" dirty="0">
                <a:latin typeface="Verdana"/>
                <a:cs typeface="Verdana"/>
              </a:rPr>
              <a:t>the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10" dirty="0">
                <a:latin typeface="Verdana"/>
                <a:cs typeface="Verdana"/>
              </a:rPr>
              <a:t>project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10" dirty="0">
                <a:latin typeface="Verdana"/>
                <a:cs typeface="Verdana"/>
              </a:rPr>
              <a:t>activities,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50" dirty="0">
                <a:latin typeface="Verdana"/>
                <a:cs typeface="Verdana"/>
              </a:rPr>
              <a:t>a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10" dirty="0">
                <a:latin typeface="Verdana"/>
                <a:cs typeface="Verdana"/>
              </a:rPr>
              <a:t>software </a:t>
            </a:r>
            <a:r>
              <a:rPr sz="2200" dirty="0">
                <a:latin typeface="Verdana"/>
                <a:cs typeface="Verdana"/>
              </a:rPr>
              <a:t>project</a:t>
            </a:r>
            <a:r>
              <a:rPr sz="2200" spc="-4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manager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needs</a:t>
            </a:r>
            <a:r>
              <a:rPr sz="2200" spc="-6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to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do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the</a:t>
            </a:r>
            <a:r>
              <a:rPr sz="2200" spc="-6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following:</a:t>
            </a:r>
            <a:endParaRPr sz="220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Identify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all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tasks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needed</a:t>
            </a:r>
            <a:r>
              <a:rPr sz="1950" spc="9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to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complete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project.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51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Break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down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large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tasks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into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small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activities.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51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Determine</a:t>
            </a:r>
            <a:r>
              <a:rPr sz="1950" spc="10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dependency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among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different</a:t>
            </a:r>
            <a:r>
              <a:rPr sz="1950" spc="10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activities.</a:t>
            </a:r>
            <a:endParaRPr sz="1950">
              <a:latin typeface="Verdana"/>
              <a:cs typeface="Verdana"/>
            </a:endParaRPr>
          </a:p>
          <a:p>
            <a:pPr marL="1010285" marR="7620" lvl="1" indent="-480695">
              <a:lnSpc>
                <a:spcPct val="101499"/>
              </a:lnSpc>
              <a:spcBef>
                <a:spcPts val="47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  <a:tab pos="2298065" algn="l"/>
                <a:tab pos="2871470" algn="l"/>
                <a:tab pos="3660775" algn="l"/>
                <a:tab pos="4480560" algn="l"/>
                <a:tab pos="5868670" algn="l"/>
                <a:tab pos="6379210" algn="l"/>
                <a:tab pos="6950075" algn="l"/>
                <a:tab pos="7676515" algn="l"/>
              </a:tabLst>
            </a:pPr>
            <a:r>
              <a:rPr sz="1950" spc="-10" dirty="0">
                <a:latin typeface="Verdana"/>
                <a:cs typeface="Verdana"/>
              </a:rPr>
              <a:t>Establish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the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0" dirty="0">
                <a:latin typeface="Verdana"/>
                <a:cs typeface="Verdana"/>
              </a:rPr>
              <a:t>most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likely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estimates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for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the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0" dirty="0">
                <a:latin typeface="Verdana"/>
                <a:cs typeface="Verdana"/>
              </a:rPr>
              <a:t>time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durations </a:t>
            </a:r>
            <a:r>
              <a:rPr sz="1950" dirty="0">
                <a:latin typeface="Verdana"/>
                <a:cs typeface="Verdana"/>
              </a:rPr>
              <a:t>necessary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to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complete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activities.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51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Allocate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resources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to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activities.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Plan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starting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and</a:t>
            </a:r>
            <a:r>
              <a:rPr sz="1950" spc="3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ending</a:t>
            </a:r>
            <a:r>
              <a:rPr sz="1950" spc="9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dates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for</a:t>
            </a:r>
            <a:r>
              <a:rPr sz="1950" spc="2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various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activities.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51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Determine</a:t>
            </a:r>
            <a:r>
              <a:rPr sz="1950" spc="9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critical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path.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489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95"/>
              </a:spcBef>
            </a:pPr>
            <a:r>
              <a:rPr sz="3750" dirty="0"/>
              <a:t>Project</a:t>
            </a:r>
            <a:r>
              <a:rPr sz="3750" spc="-170" dirty="0"/>
              <a:t> </a:t>
            </a:r>
            <a:r>
              <a:rPr sz="3750" spc="-10" dirty="0"/>
              <a:t>Scheduling:GANTT</a:t>
            </a:r>
            <a:r>
              <a:rPr sz="3750" spc="-140" dirty="0"/>
              <a:t> </a:t>
            </a:r>
            <a:r>
              <a:rPr sz="3750" spc="-10" dirty="0"/>
              <a:t>Chart</a:t>
            </a:r>
            <a:endParaRPr sz="37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74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776" y="2329623"/>
            <a:ext cx="8876030" cy="4008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8955" marR="5080" indent="-516890" algn="just">
              <a:lnSpc>
                <a:spcPct val="101600"/>
              </a:lnSpc>
              <a:spcBef>
                <a:spcPts val="9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1950" dirty="0">
                <a:latin typeface="Verdana"/>
                <a:cs typeface="Verdana"/>
              </a:rPr>
              <a:t>It</a:t>
            </a:r>
            <a:r>
              <a:rPr sz="1950" spc="3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was</a:t>
            </a:r>
            <a:r>
              <a:rPr sz="1950" spc="32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proposed</a:t>
            </a:r>
            <a:r>
              <a:rPr sz="1950" spc="32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by</a:t>
            </a:r>
            <a:r>
              <a:rPr sz="1950" spc="3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Henry</a:t>
            </a:r>
            <a:r>
              <a:rPr sz="1950" spc="32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Gantt</a:t>
            </a:r>
            <a:r>
              <a:rPr sz="1950" spc="3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</a:t>
            </a:r>
            <a:r>
              <a:rPr sz="1950" spc="32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1914,</a:t>
            </a:r>
            <a:r>
              <a:rPr sz="1950" spc="3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also</a:t>
            </a:r>
            <a:r>
              <a:rPr sz="1950" spc="3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called</a:t>
            </a:r>
            <a:r>
              <a:rPr sz="1950" spc="345" dirty="0"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time</a:t>
            </a:r>
            <a:r>
              <a:rPr sz="1950" b="1" spc="3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spc="-20" dirty="0">
                <a:solidFill>
                  <a:srgbClr val="FF0000"/>
                </a:solidFill>
                <a:latin typeface="Verdana"/>
                <a:cs typeface="Verdana"/>
              </a:rPr>
              <a:t>line </a:t>
            </a:r>
            <a:r>
              <a:rPr sz="1950" b="1" spc="-10" dirty="0">
                <a:solidFill>
                  <a:srgbClr val="FF0000"/>
                </a:solidFill>
                <a:latin typeface="Verdana"/>
                <a:cs typeface="Verdana"/>
              </a:rPr>
              <a:t>chart.</a:t>
            </a:r>
            <a:endParaRPr sz="1950">
              <a:latin typeface="Verdana"/>
              <a:cs typeface="Verdana"/>
            </a:endParaRPr>
          </a:p>
          <a:p>
            <a:pPr marL="528955" marR="7620" indent="-516890" algn="just">
              <a:lnSpc>
                <a:spcPct val="101499"/>
              </a:lnSpc>
              <a:spcBef>
                <a:spcPts val="47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1950" dirty="0">
                <a:latin typeface="Verdana"/>
                <a:cs typeface="Verdana"/>
              </a:rPr>
              <a:t>It</a:t>
            </a:r>
            <a:r>
              <a:rPr sz="1950" spc="-5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is</a:t>
            </a:r>
            <a:r>
              <a:rPr sz="1950" spc="-6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mainly</a:t>
            </a:r>
            <a:r>
              <a:rPr sz="1950" spc="-60" dirty="0">
                <a:latin typeface="Verdana"/>
                <a:cs typeface="Verdana"/>
              </a:rPr>
              <a:t> 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used</a:t>
            </a:r>
            <a:r>
              <a:rPr sz="1950" spc="-60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to</a:t>
            </a:r>
            <a:r>
              <a:rPr sz="1950" spc="-55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show</a:t>
            </a:r>
            <a:r>
              <a:rPr sz="1950" spc="-55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allocation</a:t>
            </a:r>
            <a:r>
              <a:rPr sz="1950" spc="-60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of</a:t>
            </a:r>
            <a:r>
              <a:rPr sz="1950" spc="-60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resources</a:t>
            </a:r>
            <a:r>
              <a:rPr sz="1950" spc="-60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to</a:t>
            </a:r>
            <a:r>
              <a:rPr sz="1950" spc="-65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1950" spc="-10" dirty="0">
                <a:solidFill>
                  <a:srgbClr val="FF0000"/>
                </a:solidFill>
                <a:latin typeface="Verdana"/>
                <a:cs typeface="Verdana"/>
              </a:rPr>
              <a:t>activities </a:t>
            </a:r>
            <a:r>
              <a:rPr sz="1950" dirty="0">
                <a:latin typeface="Verdana"/>
                <a:cs typeface="Verdana"/>
              </a:rPr>
              <a:t>(Resource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Planning).</a:t>
            </a:r>
            <a:endParaRPr sz="1950">
              <a:latin typeface="Verdana"/>
              <a:cs typeface="Verdana"/>
            </a:endParaRPr>
          </a:p>
          <a:p>
            <a:pPr marL="528955" marR="6350" indent="-516890" algn="just">
              <a:lnSpc>
                <a:spcPct val="101600"/>
              </a:lnSpc>
              <a:spcBef>
                <a:spcPts val="48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1950" dirty="0">
                <a:latin typeface="Verdana"/>
                <a:cs typeface="Verdana"/>
              </a:rPr>
              <a:t>The</a:t>
            </a:r>
            <a:r>
              <a:rPr sz="1950" spc="20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resources</a:t>
            </a:r>
            <a:r>
              <a:rPr sz="1950" spc="22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allocated</a:t>
            </a:r>
            <a:r>
              <a:rPr sz="1950" spc="229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to</a:t>
            </a:r>
            <a:r>
              <a:rPr sz="1950" spc="22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activities</a:t>
            </a:r>
            <a:r>
              <a:rPr sz="1950" spc="220" dirty="0"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include</a:t>
            </a:r>
            <a:r>
              <a:rPr sz="1950" spc="204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staff,</a:t>
            </a:r>
            <a:r>
              <a:rPr sz="1950" spc="2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hardware,</a:t>
            </a:r>
            <a:r>
              <a:rPr sz="1950" spc="19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spc="-25" dirty="0">
                <a:solidFill>
                  <a:srgbClr val="FF0000"/>
                </a:solidFill>
                <a:latin typeface="Verdana"/>
                <a:cs typeface="Verdana"/>
              </a:rPr>
              <a:t>and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software</a:t>
            </a:r>
            <a:r>
              <a:rPr sz="1950" spc="8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FF0000"/>
                </a:solidFill>
                <a:latin typeface="Verdana"/>
                <a:cs typeface="Verdana"/>
              </a:rPr>
              <a:t>etc.</a:t>
            </a:r>
            <a:endParaRPr sz="1950">
              <a:latin typeface="Verdana"/>
              <a:cs typeface="Verdana"/>
            </a:endParaRPr>
          </a:p>
          <a:p>
            <a:pPr marL="528955" marR="5080" indent="-516890" algn="just">
              <a:lnSpc>
                <a:spcPct val="101499"/>
              </a:lnSpc>
              <a:spcBef>
                <a:spcPts val="48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1950" dirty="0">
                <a:latin typeface="Verdana"/>
                <a:cs typeface="Verdana"/>
              </a:rPr>
              <a:t>A</a:t>
            </a:r>
            <a:r>
              <a:rPr sz="1950" spc="-3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Gantt</a:t>
            </a:r>
            <a:r>
              <a:rPr sz="1950" spc="-2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chart</a:t>
            </a:r>
            <a:r>
              <a:rPr sz="1950" spc="-2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is</a:t>
            </a:r>
            <a:r>
              <a:rPr sz="1950" spc="-3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a</a:t>
            </a:r>
            <a:r>
              <a:rPr sz="1950" spc="-3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special</a:t>
            </a:r>
            <a:r>
              <a:rPr sz="1950" spc="-2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type</a:t>
            </a:r>
            <a:r>
              <a:rPr sz="1950" spc="-3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-30" dirty="0">
                <a:latin typeface="Verdana"/>
                <a:cs typeface="Verdana"/>
              </a:rPr>
              <a:t> 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bar</a:t>
            </a:r>
            <a:r>
              <a:rPr sz="1950" spc="-25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chart</a:t>
            </a:r>
            <a:r>
              <a:rPr sz="1950" spc="-30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where</a:t>
            </a:r>
            <a:r>
              <a:rPr sz="1950" spc="-2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each</a:t>
            </a:r>
            <a:r>
              <a:rPr sz="1950" spc="-30" dirty="0">
                <a:latin typeface="Verdana"/>
                <a:cs typeface="Verdana"/>
              </a:rPr>
              <a:t>  </a:t>
            </a:r>
            <a:r>
              <a:rPr sz="1950" spc="-25" dirty="0">
                <a:latin typeface="Verdana"/>
                <a:cs typeface="Verdana"/>
              </a:rPr>
              <a:t>bar </a:t>
            </a:r>
            <a:r>
              <a:rPr sz="1950" dirty="0">
                <a:latin typeface="Verdana"/>
                <a:cs typeface="Verdana"/>
              </a:rPr>
              <a:t>represents</a:t>
            </a:r>
            <a:r>
              <a:rPr sz="1950" spc="1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an</a:t>
            </a:r>
            <a:r>
              <a:rPr sz="1950" spc="1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activity.</a:t>
            </a:r>
            <a:r>
              <a:rPr sz="1950" spc="1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Bars</a:t>
            </a:r>
            <a:r>
              <a:rPr sz="1950" spc="1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are</a:t>
            </a:r>
            <a:r>
              <a:rPr sz="1950" spc="1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drawn</a:t>
            </a:r>
            <a:r>
              <a:rPr sz="1950" spc="1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along</a:t>
            </a:r>
            <a:r>
              <a:rPr sz="1950" spc="1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time</a:t>
            </a:r>
            <a:r>
              <a:rPr sz="1950" spc="1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line.</a:t>
            </a:r>
            <a:r>
              <a:rPr sz="1950" spc="1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Length</a:t>
            </a:r>
            <a:r>
              <a:rPr sz="1950" spc="180" dirty="0">
                <a:latin typeface="Verdana"/>
                <a:cs typeface="Verdana"/>
              </a:rPr>
              <a:t> </a:t>
            </a:r>
            <a:r>
              <a:rPr sz="1950" spc="-25" dirty="0">
                <a:latin typeface="Verdana"/>
                <a:cs typeface="Verdana"/>
              </a:rPr>
              <a:t>of </a:t>
            </a:r>
            <a:r>
              <a:rPr sz="1950" dirty="0">
                <a:latin typeface="Verdana"/>
                <a:cs typeface="Verdana"/>
              </a:rPr>
              <a:t>bar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proportional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to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duration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time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planned.</a:t>
            </a:r>
            <a:endParaRPr sz="195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1950" dirty="0">
                <a:latin typeface="Verdana"/>
                <a:cs typeface="Verdana"/>
              </a:rPr>
              <a:t>It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shows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activities</a:t>
            </a:r>
            <a:r>
              <a:rPr sz="1950" spc="9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against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time.</a:t>
            </a:r>
            <a:endParaRPr sz="195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51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Slack</a:t>
            </a:r>
            <a:r>
              <a:rPr sz="1950" spc="2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time</a:t>
            </a:r>
            <a:r>
              <a:rPr sz="1950" spc="7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is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also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shown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bars.</a:t>
            </a:r>
            <a:endParaRPr sz="195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1950" dirty="0">
                <a:latin typeface="Verdana"/>
                <a:cs typeface="Verdana"/>
              </a:rPr>
              <a:t>The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chart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is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prepared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by</a:t>
            </a:r>
            <a:r>
              <a:rPr sz="1950" spc="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the</a:t>
            </a:r>
            <a:r>
              <a:rPr sz="1950" spc="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project</a:t>
            </a:r>
            <a:r>
              <a:rPr sz="1950" spc="4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0000"/>
                </a:solidFill>
                <a:latin typeface="Verdana"/>
                <a:cs typeface="Verdana"/>
              </a:rPr>
              <a:t>manager</a:t>
            </a:r>
            <a:r>
              <a:rPr sz="1950" spc="-10" dirty="0">
                <a:latin typeface="Verdana"/>
                <a:cs typeface="Verdana"/>
              </a:rPr>
              <a:t>.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715" y="231080"/>
            <a:ext cx="313753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50" dirty="0"/>
              <a:t>GANTT</a:t>
            </a:r>
            <a:r>
              <a:rPr sz="3750" spc="-120" dirty="0"/>
              <a:t> </a:t>
            </a:r>
            <a:r>
              <a:rPr sz="3750" spc="-10" dirty="0"/>
              <a:t>Chart</a:t>
            </a:r>
            <a:endParaRPr sz="375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75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777" y="1154760"/>
            <a:ext cx="540575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3300" dirty="0">
                <a:latin typeface="Verdana"/>
                <a:cs typeface="Verdana"/>
              </a:rPr>
              <a:t>GANTT</a:t>
            </a:r>
            <a:r>
              <a:rPr sz="3300" spc="-60" dirty="0">
                <a:latin typeface="Verdana"/>
                <a:cs typeface="Verdana"/>
              </a:rPr>
              <a:t> </a:t>
            </a:r>
            <a:r>
              <a:rPr sz="3300" dirty="0">
                <a:latin typeface="Verdana"/>
                <a:cs typeface="Verdana"/>
              </a:rPr>
              <a:t>Chart</a:t>
            </a:r>
            <a:r>
              <a:rPr sz="3300" spc="-80" dirty="0">
                <a:latin typeface="Verdana"/>
                <a:cs typeface="Verdana"/>
              </a:rPr>
              <a:t> </a:t>
            </a:r>
            <a:r>
              <a:rPr sz="3300" spc="-10" dirty="0">
                <a:latin typeface="Verdana"/>
                <a:cs typeface="Verdana"/>
              </a:rPr>
              <a:t>example:</a:t>
            </a:r>
            <a:endParaRPr sz="33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2019" y="2125980"/>
            <a:ext cx="8633460" cy="53644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5283" y="3364578"/>
            <a:ext cx="6777990" cy="1232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00"/>
              </a:spcBef>
            </a:pPr>
            <a:r>
              <a:rPr sz="3950" dirty="0">
                <a:solidFill>
                  <a:srgbClr val="BF0000"/>
                </a:solidFill>
              </a:rPr>
              <a:t>3.2</a:t>
            </a:r>
            <a:r>
              <a:rPr sz="3950" spc="-45" dirty="0">
                <a:solidFill>
                  <a:srgbClr val="BF0000"/>
                </a:solidFill>
              </a:rPr>
              <a:t> </a:t>
            </a:r>
            <a:r>
              <a:rPr sz="3950" dirty="0">
                <a:solidFill>
                  <a:srgbClr val="BF0000"/>
                </a:solidFill>
              </a:rPr>
              <a:t>Metrics</a:t>
            </a:r>
            <a:r>
              <a:rPr sz="3950" spc="-20" dirty="0">
                <a:solidFill>
                  <a:srgbClr val="BF0000"/>
                </a:solidFill>
              </a:rPr>
              <a:t> </a:t>
            </a:r>
            <a:r>
              <a:rPr sz="3950" dirty="0">
                <a:solidFill>
                  <a:srgbClr val="BF0000"/>
                </a:solidFill>
              </a:rPr>
              <a:t>for</a:t>
            </a:r>
            <a:r>
              <a:rPr sz="3950" spc="5" dirty="0">
                <a:solidFill>
                  <a:srgbClr val="BF0000"/>
                </a:solidFill>
              </a:rPr>
              <a:t> </a:t>
            </a:r>
            <a:r>
              <a:rPr sz="3950" dirty="0">
                <a:solidFill>
                  <a:srgbClr val="BF0000"/>
                </a:solidFill>
              </a:rPr>
              <a:t>project</a:t>
            </a:r>
            <a:r>
              <a:rPr sz="3950" spc="-35" dirty="0">
                <a:solidFill>
                  <a:srgbClr val="BF0000"/>
                </a:solidFill>
              </a:rPr>
              <a:t> </a:t>
            </a:r>
            <a:r>
              <a:rPr sz="3950" spc="-20" dirty="0">
                <a:solidFill>
                  <a:srgbClr val="BF0000"/>
                </a:solidFill>
              </a:rPr>
              <a:t>size </a:t>
            </a:r>
            <a:r>
              <a:rPr sz="3950" spc="-10" dirty="0">
                <a:solidFill>
                  <a:srgbClr val="BF0000"/>
                </a:solidFill>
              </a:rPr>
              <a:t>estimation</a:t>
            </a:r>
            <a:endParaRPr sz="395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489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95"/>
              </a:spcBef>
            </a:pPr>
            <a:r>
              <a:rPr sz="3750" dirty="0"/>
              <a:t>GANTT</a:t>
            </a:r>
            <a:r>
              <a:rPr sz="3750" spc="-120" dirty="0"/>
              <a:t> </a:t>
            </a:r>
            <a:r>
              <a:rPr sz="3750" spc="-10" dirty="0"/>
              <a:t>Chart</a:t>
            </a:r>
            <a:endParaRPr sz="375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254516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62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dirty="0"/>
              <a:t>How</a:t>
            </a:r>
            <a:r>
              <a:rPr spc="-4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plan</a:t>
            </a:r>
            <a:r>
              <a:rPr spc="-20" dirty="0"/>
              <a:t> </a:t>
            </a:r>
            <a:r>
              <a:rPr dirty="0"/>
              <a:t>GANTT</a:t>
            </a:r>
            <a:r>
              <a:rPr spc="-5" dirty="0"/>
              <a:t> </a:t>
            </a:r>
            <a:r>
              <a:rPr spc="-10" dirty="0"/>
              <a:t>chart:</a:t>
            </a:r>
          </a:p>
          <a:p>
            <a:pPr marL="1010285" lvl="1" indent="-480059">
              <a:lnSpc>
                <a:spcPct val="100000"/>
              </a:lnSpc>
              <a:spcBef>
                <a:spcPts val="50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Identify</a:t>
            </a:r>
            <a:r>
              <a:rPr sz="1950" spc="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all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tasks.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51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If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possible,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break</a:t>
            </a:r>
            <a:r>
              <a:rPr sz="1950" spc="5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down</a:t>
            </a:r>
            <a:r>
              <a:rPr sz="1950" spc="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the</a:t>
            </a:r>
            <a:r>
              <a:rPr sz="1950" spc="7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tasks</a:t>
            </a:r>
            <a:r>
              <a:rPr sz="1950" spc="4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into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smaller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tasks.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52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Determine</a:t>
            </a:r>
            <a:r>
              <a:rPr sz="1950" spc="9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total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estimated</a:t>
            </a:r>
            <a:r>
              <a:rPr sz="1950" spc="8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completion</a:t>
            </a:r>
            <a:r>
              <a:rPr sz="1950" spc="8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time</a:t>
            </a:r>
            <a:r>
              <a:rPr sz="1950" spc="8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for</a:t>
            </a:r>
            <a:r>
              <a:rPr sz="1950" spc="5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each</a:t>
            </a:r>
            <a:r>
              <a:rPr sz="1950" spc="4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0000"/>
                </a:solidFill>
                <a:latin typeface="Verdana"/>
                <a:cs typeface="Verdana"/>
              </a:rPr>
              <a:t>task</a:t>
            </a:r>
            <a:r>
              <a:rPr sz="1950" spc="-10" dirty="0">
                <a:latin typeface="Verdana"/>
                <a:cs typeface="Verdana"/>
              </a:rPr>
              <a:t>.</a:t>
            </a:r>
            <a:endParaRPr sz="1950">
              <a:latin typeface="Verdana"/>
              <a:cs typeface="Verdana"/>
            </a:endParaRPr>
          </a:p>
          <a:p>
            <a:pPr marL="1010285" marR="5080" lvl="1" indent="-480695">
              <a:lnSpc>
                <a:spcPct val="101600"/>
              </a:lnSpc>
              <a:spcBef>
                <a:spcPts val="46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Plot</a:t>
            </a:r>
            <a:r>
              <a:rPr sz="1950" spc="18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activities</a:t>
            </a:r>
            <a:r>
              <a:rPr sz="1950" spc="1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on</a:t>
            </a:r>
            <a:r>
              <a:rPr sz="1950" spc="1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GANTT</a:t>
            </a:r>
            <a:r>
              <a:rPr sz="1950" spc="18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chart.</a:t>
            </a:r>
            <a:r>
              <a:rPr sz="1950" spc="1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Draw</a:t>
            </a:r>
            <a:r>
              <a:rPr sz="1950" spc="1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milestones</a:t>
            </a:r>
            <a:r>
              <a:rPr sz="1950" spc="1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at</a:t>
            </a:r>
            <a:r>
              <a:rPr sz="1950" spc="16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applicable places.</a:t>
            </a:r>
            <a:endParaRPr sz="1950">
              <a:latin typeface="Verdana"/>
              <a:cs typeface="Verdana"/>
            </a:endParaRPr>
          </a:p>
          <a:p>
            <a:pPr marL="95885">
              <a:lnSpc>
                <a:spcPct val="100000"/>
              </a:lnSpc>
              <a:spcBef>
                <a:spcPts val="85"/>
              </a:spcBef>
            </a:pPr>
            <a:r>
              <a:rPr dirty="0"/>
              <a:t>On</a:t>
            </a:r>
            <a:r>
              <a:rPr spc="-5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dirty="0"/>
              <a:t>Gantt</a:t>
            </a:r>
            <a:r>
              <a:rPr spc="-50" dirty="0"/>
              <a:t> </a:t>
            </a:r>
            <a:r>
              <a:rPr dirty="0"/>
              <a:t>chart</a:t>
            </a:r>
            <a:r>
              <a:rPr spc="-30" dirty="0"/>
              <a:t> </a:t>
            </a:r>
            <a:r>
              <a:rPr dirty="0"/>
              <a:t>you</a:t>
            </a:r>
            <a:r>
              <a:rPr spc="-25" dirty="0"/>
              <a:t> </a:t>
            </a:r>
            <a:r>
              <a:rPr dirty="0"/>
              <a:t>can</a:t>
            </a:r>
            <a:r>
              <a:rPr spc="-30" dirty="0"/>
              <a:t> </a:t>
            </a:r>
            <a:r>
              <a:rPr dirty="0"/>
              <a:t>easily</a:t>
            </a:r>
            <a:r>
              <a:rPr spc="-40" dirty="0"/>
              <a:t> </a:t>
            </a:r>
            <a:r>
              <a:rPr spc="-20" dirty="0"/>
              <a:t>see</a:t>
            </a:r>
            <a:r>
              <a:rPr sz="1950" spc="-20" dirty="0"/>
              <a:t>:</a:t>
            </a:r>
            <a:endParaRPr sz="1950"/>
          </a:p>
          <a:p>
            <a:pPr marL="680720" indent="-193040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680720" algn="l"/>
              </a:tabLst>
            </a:pPr>
            <a:r>
              <a:rPr sz="1950" dirty="0"/>
              <a:t>The</a:t>
            </a:r>
            <a:r>
              <a:rPr sz="1950" spc="45" dirty="0"/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start</a:t>
            </a:r>
            <a:r>
              <a:rPr sz="1950" b="1" spc="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date</a:t>
            </a:r>
            <a:r>
              <a:rPr sz="1950" b="1" spc="4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/>
              <a:t>of</a:t>
            </a:r>
            <a:r>
              <a:rPr sz="1950" spc="30" dirty="0"/>
              <a:t> </a:t>
            </a:r>
            <a:r>
              <a:rPr sz="1950" dirty="0"/>
              <a:t>the</a:t>
            </a:r>
            <a:r>
              <a:rPr sz="1950" spc="45" dirty="0"/>
              <a:t> </a:t>
            </a:r>
            <a:r>
              <a:rPr sz="1950" spc="-10" dirty="0"/>
              <a:t>project</a:t>
            </a:r>
            <a:endParaRPr sz="1950">
              <a:latin typeface="Verdana"/>
              <a:cs typeface="Verdana"/>
            </a:endParaRPr>
          </a:p>
          <a:p>
            <a:pPr marL="680720" indent="-193040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680720" algn="l"/>
              </a:tabLst>
            </a:pPr>
            <a:r>
              <a:rPr sz="1950" dirty="0"/>
              <a:t>What</a:t>
            </a:r>
            <a:r>
              <a:rPr sz="1950" spc="30" dirty="0"/>
              <a:t> </a:t>
            </a:r>
            <a:r>
              <a:rPr sz="1950" dirty="0"/>
              <a:t>the</a:t>
            </a:r>
            <a:r>
              <a:rPr sz="1950" spc="60" dirty="0"/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project</a:t>
            </a:r>
            <a:r>
              <a:rPr sz="1950" b="1" spc="9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tasks</a:t>
            </a:r>
            <a:r>
              <a:rPr sz="1950" b="1" spc="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spc="-25" dirty="0"/>
              <a:t>are</a:t>
            </a:r>
            <a:endParaRPr sz="1950">
              <a:latin typeface="Verdana"/>
              <a:cs typeface="Verdana"/>
            </a:endParaRPr>
          </a:p>
          <a:p>
            <a:pPr marL="680720" indent="-193040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680720" algn="l"/>
              </a:tabLst>
            </a:pP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Who</a:t>
            </a:r>
            <a:r>
              <a:rPr sz="1950" b="1" spc="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is</a:t>
            </a:r>
            <a:r>
              <a:rPr sz="1950" b="1" spc="4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working</a:t>
            </a:r>
            <a:r>
              <a:rPr sz="1950" b="1" spc="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/>
              <a:t>on</a:t>
            </a:r>
            <a:r>
              <a:rPr sz="1950" spc="40" dirty="0"/>
              <a:t> </a:t>
            </a:r>
            <a:r>
              <a:rPr sz="1950" dirty="0"/>
              <a:t>each</a:t>
            </a:r>
            <a:r>
              <a:rPr sz="1950" spc="60" dirty="0"/>
              <a:t> </a:t>
            </a:r>
            <a:r>
              <a:rPr sz="1950" spc="-20" dirty="0"/>
              <a:t>task</a:t>
            </a:r>
            <a:endParaRPr sz="1950">
              <a:latin typeface="Verdana"/>
              <a:cs typeface="Verdana"/>
            </a:endParaRPr>
          </a:p>
          <a:p>
            <a:pPr marL="680720" indent="-19304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680720" algn="l"/>
              </a:tabLst>
            </a:pPr>
            <a:r>
              <a:rPr sz="1950" dirty="0"/>
              <a:t>When</a:t>
            </a:r>
            <a:r>
              <a:rPr sz="1950" spc="55" dirty="0"/>
              <a:t> </a:t>
            </a:r>
            <a:r>
              <a:rPr sz="1950" dirty="0"/>
              <a:t>tasks</a:t>
            </a:r>
            <a:r>
              <a:rPr sz="1950" spc="40" dirty="0"/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start</a:t>
            </a:r>
            <a:r>
              <a:rPr sz="1950" b="1" spc="5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and</a:t>
            </a:r>
            <a:r>
              <a:rPr sz="1950" b="1" spc="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spc="-10" dirty="0">
                <a:solidFill>
                  <a:srgbClr val="FF0000"/>
                </a:solidFill>
                <a:latin typeface="Verdana"/>
                <a:cs typeface="Verdana"/>
              </a:rPr>
              <a:t>finish</a:t>
            </a:r>
            <a:endParaRPr sz="1950">
              <a:latin typeface="Verdana"/>
              <a:cs typeface="Verdana"/>
            </a:endParaRPr>
          </a:p>
          <a:p>
            <a:pPr marL="680720" indent="-193040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680720" algn="l"/>
              </a:tabLst>
            </a:pPr>
            <a:r>
              <a:rPr sz="1950" dirty="0"/>
              <a:t>How</a:t>
            </a:r>
            <a:r>
              <a:rPr sz="1950" spc="40" dirty="0"/>
              <a:t> </a:t>
            </a:r>
            <a:r>
              <a:rPr sz="1950" dirty="0"/>
              <a:t>long</a:t>
            </a:r>
            <a:r>
              <a:rPr sz="1950" spc="55" dirty="0"/>
              <a:t> </a:t>
            </a:r>
            <a:r>
              <a:rPr sz="1950" dirty="0"/>
              <a:t>each</a:t>
            </a:r>
            <a:r>
              <a:rPr sz="1950" spc="55" dirty="0"/>
              <a:t> </a:t>
            </a:r>
            <a:r>
              <a:rPr sz="1950" dirty="0"/>
              <a:t>task</a:t>
            </a:r>
            <a:r>
              <a:rPr sz="1950" spc="35" dirty="0"/>
              <a:t> </a:t>
            </a:r>
            <a:r>
              <a:rPr sz="1950" dirty="0"/>
              <a:t>will</a:t>
            </a:r>
            <a:r>
              <a:rPr sz="1950" spc="70" dirty="0"/>
              <a:t> </a:t>
            </a:r>
            <a:r>
              <a:rPr sz="1950" spc="-10" dirty="0"/>
              <a:t>take</a:t>
            </a:r>
            <a:r>
              <a:rPr sz="1950" b="1" spc="-10" dirty="0">
                <a:solidFill>
                  <a:srgbClr val="FF0000"/>
                </a:solidFill>
                <a:latin typeface="Verdana"/>
                <a:cs typeface="Verdana"/>
              </a:rPr>
              <a:t>(Duration)</a:t>
            </a:r>
            <a:endParaRPr sz="1950">
              <a:latin typeface="Verdana"/>
              <a:cs typeface="Verdana"/>
            </a:endParaRPr>
          </a:p>
          <a:p>
            <a:pPr marL="680720" indent="-193040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680720" algn="l"/>
              </a:tabLst>
            </a:pPr>
            <a:r>
              <a:rPr sz="1950" dirty="0"/>
              <a:t>How</a:t>
            </a:r>
            <a:r>
              <a:rPr sz="1950" spc="25" dirty="0"/>
              <a:t> </a:t>
            </a:r>
            <a:r>
              <a:rPr sz="1950" dirty="0"/>
              <a:t>tasks</a:t>
            </a:r>
            <a:r>
              <a:rPr sz="1950" spc="25" dirty="0"/>
              <a:t> </a:t>
            </a:r>
            <a:r>
              <a:rPr sz="1950" dirty="0"/>
              <a:t>group</a:t>
            </a:r>
            <a:r>
              <a:rPr sz="1950" spc="35" dirty="0"/>
              <a:t> </a:t>
            </a:r>
            <a:r>
              <a:rPr sz="1950" spc="-10" dirty="0"/>
              <a:t>together,</a:t>
            </a:r>
            <a:r>
              <a:rPr sz="1950" spc="55" dirty="0"/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overlap</a:t>
            </a:r>
            <a:r>
              <a:rPr sz="1950" b="1" spc="4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and</a:t>
            </a:r>
            <a:r>
              <a:rPr sz="1950" b="1" spc="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link</a:t>
            </a:r>
            <a:r>
              <a:rPr sz="1950" b="1" spc="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/>
              <a:t>with</a:t>
            </a:r>
            <a:r>
              <a:rPr sz="1950" spc="60" dirty="0"/>
              <a:t> </a:t>
            </a:r>
            <a:r>
              <a:rPr sz="1950" dirty="0"/>
              <a:t>each</a:t>
            </a:r>
            <a:r>
              <a:rPr sz="1950" spc="35" dirty="0"/>
              <a:t> </a:t>
            </a:r>
            <a:r>
              <a:rPr sz="1950" spc="-10" dirty="0"/>
              <a:t>other</a:t>
            </a:r>
            <a:endParaRPr sz="1950">
              <a:latin typeface="Verdana"/>
              <a:cs typeface="Verdana"/>
            </a:endParaRPr>
          </a:p>
          <a:p>
            <a:pPr marL="680720" indent="-193040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680720" algn="l"/>
              </a:tabLst>
            </a:pPr>
            <a:r>
              <a:rPr sz="1950" dirty="0"/>
              <a:t>The</a:t>
            </a:r>
            <a:r>
              <a:rPr sz="1950" spc="45" dirty="0"/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finish</a:t>
            </a:r>
            <a:r>
              <a:rPr sz="1950" b="1" spc="5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date</a:t>
            </a:r>
            <a:r>
              <a:rPr sz="1950" b="1" spc="5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/>
              <a:t>of</a:t>
            </a:r>
            <a:r>
              <a:rPr sz="1950" spc="35" dirty="0"/>
              <a:t> </a:t>
            </a:r>
            <a:r>
              <a:rPr sz="1950" dirty="0"/>
              <a:t>the</a:t>
            </a:r>
            <a:r>
              <a:rPr sz="1950" spc="70" dirty="0"/>
              <a:t> </a:t>
            </a:r>
            <a:r>
              <a:rPr sz="1950" spc="-10" dirty="0"/>
              <a:t>project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76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5972" y="231080"/>
            <a:ext cx="313753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50" dirty="0"/>
              <a:t>GANTT</a:t>
            </a:r>
            <a:r>
              <a:rPr sz="3750" spc="-120" dirty="0"/>
              <a:t> </a:t>
            </a:r>
            <a:r>
              <a:rPr sz="3750" spc="-10" dirty="0"/>
              <a:t>Chart</a:t>
            </a:r>
            <a:endParaRPr sz="375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77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080" y="1070858"/>
            <a:ext cx="540575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3300" dirty="0">
                <a:latin typeface="Verdana"/>
                <a:cs typeface="Verdana"/>
              </a:rPr>
              <a:t>GANTT</a:t>
            </a:r>
            <a:r>
              <a:rPr sz="3300" spc="-60" dirty="0">
                <a:latin typeface="Verdana"/>
                <a:cs typeface="Verdana"/>
              </a:rPr>
              <a:t> </a:t>
            </a:r>
            <a:r>
              <a:rPr sz="3300" dirty="0">
                <a:latin typeface="Verdana"/>
                <a:cs typeface="Verdana"/>
              </a:rPr>
              <a:t>Chart</a:t>
            </a:r>
            <a:r>
              <a:rPr sz="3300" spc="-80" dirty="0">
                <a:latin typeface="Verdana"/>
                <a:cs typeface="Verdana"/>
              </a:rPr>
              <a:t> </a:t>
            </a:r>
            <a:r>
              <a:rPr sz="3300" spc="-10" dirty="0">
                <a:latin typeface="Verdana"/>
                <a:cs typeface="Verdana"/>
              </a:rPr>
              <a:t>example:</a:t>
            </a:r>
            <a:endParaRPr sz="33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343" y="2042160"/>
            <a:ext cx="9005316" cy="494233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489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95"/>
              </a:spcBef>
            </a:pPr>
            <a:r>
              <a:rPr sz="3750" dirty="0"/>
              <a:t>GANTT</a:t>
            </a:r>
            <a:r>
              <a:rPr sz="3750" spc="-120" dirty="0"/>
              <a:t> </a:t>
            </a:r>
            <a:r>
              <a:rPr sz="3750" spc="-10" dirty="0"/>
              <a:t>Chart</a:t>
            </a:r>
            <a:endParaRPr sz="375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78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524" y="2186939"/>
            <a:ext cx="289559" cy="2880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9317" y="2157482"/>
            <a:ext cx="9521825" cy="4556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34975">
              <a:lnSpc>
                <a:spcPct val="100000"/>
              </a:lnSpc>
              <a:spcBef>
                <a:spcPts val="130"/>
              </a:spcBef>
            </a:pPr>
            <a:r>
              <a:rPr sz="1950" b="1" dirty="0">
                <a:latin typeface="Verdana"/>
                <a:cs typeface="Verdana"/>
              </a:rPr>
              <a:t>Advantages</a:t>
            </a:r>
            <a:r>
              <a:rPr sz="1950" b="1" spc="9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of</a:t>
            </a:r>
            <a:r>
              <a:rPr sz="1950" b="1" spc="8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Gantt</a:t>
            </a:r>
            <a:r>
              <a:rPr sz="1950" b="1" spc="80" dirty="0">
                <a:latin typeface="Verdana"/>
                <a:cs typeface="Verdana"/>
              </a:rPr>
              <a:t> </a:t>
            </a:r>
            <a:r>
              <a:rPr sz="1950" b="1" spc="-10" dirty="0">
                <a:latin typeface="Verdana"/>
                <a:cs typeface="Verdana"/>
              </a:rPr>
              <a:t>Charts</a:t>
            </a:r>
            <a:endParaRPr sz="1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b="1" spc="760" dirty="0">
                <a:latin typeface="Times New Roman"/>
                <a:cs typeface="Times New Roman"/>
              </a:rPr>
              <a:t>Ჰ</a:t>
            </a:r>
            <a:r>
              <a:rPr sz="1950" b="1" spc="15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Verdana"/>
                <a:cs typeface="Verdana"/>
              </a:rPr>
              <a:t>Clear</a:t>
            </a:r>
            <a:r>
              <a:rPr sz="1950" b="1" spc="4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Project</a:t>
            </a:r>
            <a:r>
              <a:rPr sz="1950" b="1" spc="70" dirty="0">
                <a:latin typeface="Verdana"/>
                <a:cs typeface="Verdana"/>
              </a:rPr>
              <a:t> </a:t>
            </a:r>
            <a:r>
              <a:rPr sz="1950" b="1" spc="-10" dirty="0">
                <a:latin typeface="Verdana"/>
                <a:cs typeface="Verdana"/>
              </a:rPr>
              <a:t>Visualization</a:t>
            </a:r>
            <a:endParaRPr sz="1950">
              <a:latin typeface="Verdana"/>
              <a:cs typeface="Verdana"/>
            </a:endParaRPr>
          </a:p>
          <a:p>
            <a:pPr marL="12700" marR="978535" indent="-8890">
              <a:lnSpc>
                <a:spcPct val="101600"/>
              </a:lnSpc>
              <a:spcBef>
                <a:spcPts val="35"/>
              </a:spcBef>
              <a:buSzPct val="94871"/>
              <a:buFont typeface="Arial MT"/>
              <a:buChar char="•"/>
              <a:tabLst>
                <a:tab pos="99060" algn="l"/>
              </a:tabLst>
            </a:pPr>
            <a:r>
              <a:rPr sz="1950" dirty="0">
                <a:latin typeface="Verdana"/>
                <a:cs typeface="Verdana"/>
              </a:rPr>
              <a:t>	Provides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timeline-based</a:t>
            </a:r>
            <a:r>
              <a:rPr sz="1950" b="1" spc="5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view</a:t>
            </a:r>
            <a:r>
              <a:rPr sz="1950" b="1" spc="9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tasks,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making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it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easy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to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track progress.</a:t>
            </a:r>
            <a:endParaRPr sz="1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950" b="1" spc="760" dirty="0">
                <a:latin typeface="Times New Roman"/>
                <a:cs typeface="Times New Roman"/>
              </a:rPr>
              <a:t>᳀</a:t>
            </a:r>
            <a:r>
              <a:rPr sz="1950" b="1" spc="17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Verdana"/>
                <a:cs typeface="Verdana"/>
              </a:rPr>
              <a:t>Task</a:t>
            </a:r>
            <a:r>
              <a:rPr sz="1950" b="1" spc="5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Dependencies</a:t>
            </a:r>
            <a:r>
              <a:rPr sz="1950" b="1" spc="10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are</a:t>
            </a:r>
            <a:r>
              <a:rPr sz="1950" b="1" spc="50" dirty="0">
                <a:latin typeface="Verdana"/>
                <a:cs typeface="Verdana"/>
              </a:rPr>
              <a:t> </a:t>
            </a:r>
            <a:r>
              <a:rPr sz="1950" b="1" spc="-10" dirty="0">
                <a:latin typeface="Verdana"/>
                <a:cs typeface="Verdana"/>
              </a:rPr>
              <a:t>Clear</a:t>
            </a:r>
            <a:endParaRPr sz="1950">
              <a:latin typeface="Verdana"/>
              <a:cs typeface="Verdana"/>
            </a:endParaRPr>
          </a:p>
          <a:p>
            <a:pPr marL="12700" marR="109220" indent="-8890">
              <a:lnSpc>
                <a:spcPct val="101600"/>
              </a:lnSpc>
              <a:spcBef>
                <a:spcPts val="35"/>
              </a:spcBef>
              <a:buSzPct val="94871"/>
              <a:buFont typeface="Arial MT"/>
              <a:buChar char="•"/>
              <a:tabLst>
                <a:tab pos="99060" algn="l"/>
              </a:tabLst>
            </a:pPr>
            <a:r>
              <a:rPr sz="1950" dirty="0">
                <a:latin typeface="Verdana"/>
                <a:cs typeface="Verdana"/>
              </a:rPr>
              <a:t>	Shows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which</a:t>
            </a:r>
            <a:r>
              <a:rPr sz="1950" b="1" spc="7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tasks</a:t>
            </a:r>
            <a:r>
              <a:rPr sz="1950" b="1" spc="4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depend</a:t>
            </a:r>
            <a:r>
              <a:rPr sz="1950" b="1" spc="7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on</a:t>
            </a:r>
            <a:r>
              <a:rPr sz="1950" b="1" spc="7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others</a:t>
            </a:r>
            <a:r>
              <a:rPr sz="1950" dirty="0">
                <a:latin typeface="Verdana"/>
                <a:cs typeface="Verdana"/>
              </a:rPr>
              <a:t>,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helping</a:t>
            </a:r>
            <a:r>
              <a:rPr sz="1950" spc="9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teams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avoid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scheduling conflicts.</a:t>
            </a:r>
            <a:endParaRPr sz="1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950" b="1" spc="760" dirty="0">
                <a:latin typeface="Times New Roman"/>
                <a:cs typeface="Times New Roman"/>
              </a:rPr>
              <a:t>᲼</a:t>
            </a:r>
            <a:r>
              <a:rPr sz="1950" b="1" spc="16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Verdana"/>
                <a:cs typeface="Verdana"/>
              </a:rPr>
              <a:t>Improves</a:t>
            </a:r>
            <a:r>
              <a:rPr sz="1950" b="1" spc="8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Time</a:t>
            </a:r>
            <a:r>
              <a:rPr sz="1950" b="1" spc="40" dirty="0">
                <a:latin typeface="Verdana"/>
                <a:cs typeface="Verdana"/>
              </a:rPr>
              <a:t> </a:t>
            </a:r>
            <a:r>
              <a:rPr sz="1950" b="1" spc="-10" dirty="0">
                <a:latin typeface="Verdana"/>
                <a:cs typeface="Verdana"/>
              </a:rPr>
              <a:t>Management</a:t>
            </a:r>
            <a:endParaRPr sz="1950">
              <a:latin typeface="Verdana"/>
              <a:cs typeface="Verdana"/>
            </a:endParaRPr>
          </a:p>
          <a:p>
            <a:pPr marL="99060" indent="-95250">
              <a:lnSpc>
                <a:spcPct val="100000"/>
              </a:lnSpc>
              <a:spcBef>
                <a:spcPts val="70"/>
              </a:spcBef>
              <a:buSzPct val="94871"/>
              <a:buFont typeface="Arial MT"/>
              <a:buChar char="•"/>
              <a:tabLst>
                <a:tab pos="99060" algn="l"/>
              </a:tabLst>
            </a:pPr>
            <a:r>
              <a:rPr sz="1950" dirty="0">
                <a:latin typeface="Verdana"/>
                <a:cs typeface="Verdana"/>
              </a:rPr>
              <a:t>Helps</a:t>
            </a:r>
            <a:r>
              <a:rPr sz="1950" spc="114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allocate</a:t>
            </a:r>
            <a:r>
              <a:rPr sz="1950" spc="10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deadlines</a:t>
            </a:r>
            <a:r>
              <a:rPr sz="1950" b="1" spc="9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and</a:t>
            </a:r>
            <a:r>
              <a:rPr sz="1950" b="1" spc="7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milestones</a:t>
            </a:r>
            <a:r>
              <a:rPr sz="1950" b="1" spc="9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efficiently.</a:t>
            </a:r>
            <a:endParaRPr sz="1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950" b="1" spc="760" dirty="0">
                <a:latin typeface="Times New Roman"/>
                <a:cs typeface="Times New Roman"/>
              </a:rPr>
              <a:t>Შ</a:t>
            </a:r>
            <a:r>
              <a:rPr sz="1950" b="1" spc="16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Verdana"/>
                <a:cs typeface="Verdana"/>
              </a:rPr>
              <a:t>Resource</a:t>
            </a:r>
            <a:r>
              <a:rPr sz="1950" b="1" spc="85" dirty="0">
                <a:latin typeface="Verdana"/>
                <a:cs typeface="Verdana"/>
              </a:rPr>
              <a:t> </a:t>
            </a:r>
            <a:r>
              <a:rPr sz="1950" b="1" spc="-10" dirty="0">
                <a:latin typeface="Verdana"/>
                <a:cs typeface="Verdana"/>
              </a:rPr>
              <a:t>Allocation</a:t>
            </a:r>
            <a:endParaRPr sz="1950">
              <a:latin typeface="Verdana"/>
              <a:cs typeface="Verdana"/>
            </a:endParaRPr>
          </a:p>
          <a:p>
            <a:pPr marL="99060" indent="-95250">
              <a:lnSpc>
                <a:spcPct val="100000"/>
              </a:lnSpc>
              <a:spcBef>
                <a:spcPts val="70"/>
              </a:spcBef>
              <a:buSzPct val="94871"/>
              <a:buFont typeface="Arial MT"/>
              <a:buChar char="•"/>
              <a:tabLst>
                <a:tab pos="99060" algn="l"/>
              </a:tabLst>
            </a:pPr>
            <a:r>
              <a:rPr sz="1950" dirty="0">
                <a:latin typeface="Verdana"/>
                <a:cs typeface="Verdana"/>
              </a:rPr>
              <a:t>Teams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can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see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who</a:t>
            </a:r>
            <a:r>
              <a:rPr sz="1950" b="1" spc="2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is</a:t>
            </a:r>
            <a:r>
              <a:rPr sz="1950" b="1" spc="4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responsible</a:t>
            </a:r>
            <a:r>
              <a:rPr sz="1950" b="1" spc="10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for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each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task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and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balance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workloads.</a:t>
            </a:r>
            <a:endParaRPr sz="1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950" b="1" spc="760" dirty="0">
                <a:latin typeface="Times New Roman"/>
                <a:cs typeface="Times New Roman"/>
              </a:rPr>
              <a:t>Ფ</a:t>
            </a:r>
            <a:r>
              <a:rPr sz="1950" b="1" spc="15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Verdana"/>
                <a:cs typeface="Verdana"/>
              </a:rPr>
              <a:t>Easy</a:t>
            </a:r>
            <a:r>
              <a:rPr sz="1950" b="1" spc="4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Progress</a:t>
            </a:r>
            <a:r>
              <a:rPr sz="1950" b="1" spc="60" dirty="0">
                <a:latin typeface="Verdana"/>
                <a:cs typeface="Verdana"/>
              </a:rPr>
              <a:t> </a:t>
            </a:r>
            <a:r>
              <a:rPr sz="1950" b="1" spc="-10" dirty="0">
                <a:latin typeface="Verdana"/>
                <a:cs typeface="Verdana"/>
              </a:rPr>
              <a:t>Tracking</a:t>
            </a:r>
            <a:endParaRPr sz="1950">
              <a:latin typeface="Verdana"/>
              <a:cs typeface="Verdana"/>
            </a:endParaRPr>
          </a:p>
          <a:p>
            <a:pPr marL="99060" indent="-95250">
              <a:lnSpc>
                <a:spcPct val="100000"/>
              </a:lnSpc>
              <a:spcBef>
                <a:spcPts val="75"/>
              </a:spcBef>
              <a:buSzPct val="94871"/>
              <a:buFont typeface="Arial MT"/>
              <a:buChar char="•"/>
              <a:tabLst>
                <a:tab pos="99060" algn="l"/>
              </a:tabLst>
            </a:pPr>
            <a:r>
              <a:rPr sz="1950" b="1" dirty="0">
                <a:latin typeface="Verdana"/>
                <a:cs typeface="Verdana"/>
              </a:rPr>
              <a:t>%</a:t>
            </a:r>
            <a:r>
              <a:rPr sz="1950" b="1" spc="3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Completion</a:t>
            </a:r>
            <a:r>
              <a:rPr sz="1950" b="1" spc="8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indicators</a:t>
            </a:r>
            <a:r>
              <a:rPr sz="1950" b="1" spc="10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show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how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much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work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has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been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done.</a:t>
            </a:r>
            <a:endParaRPr sz="1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950" b="1" spc="760" dirty="0">
                <a:latin typeface="Times New Roman"/>
                <a:cs typeface="Times New Roman"/>
              </a:rPr>
              <a:t>Ჸ</a:t>
            </a:r>
            <a:r>
              <a:rPr sz="1950" b="1" spc="17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Verdana"/>
                <a:cs typeface="Verdana"/>
              </a:rPr>
              <a:t>Enhances</a:t>
            </a:r>
            <a:r>
              <a:rPr sz="1950" b="1" spc="75" dirty="0">
                <a:latin typeface="Verdana"/>
                <a:cs typeface="Verdana"/>
              </a:rPr>
              <a:t> </a:t>
            </a:r>
            <a:r>
              <a:rPr sz="1950" b="1" spc="-10" dirty="0">
                <a:latin typeface="Verdana"/>
                <a:cs typeface="Verdana"/>
              </a:rPr>
              <a:t>Communication</a:t>
            </a:r>
            <a:endParaRPr sz="1950">
              <a:latin typeface="Verdana"/>
              <a:cs typeface="Verdana"/>
            </a:endParaRPr>
          </a:p>
          <a:p>
            <a:pPr marL="99060" indent="-95250">
              <a:lnSpc>
                <a:spcPct val="100000"/>
              </a:lnSpc>
              <a:spcBef>
                <a:spcPts val="70"/>
              </a:spcBef>
              <a:buSzPct val="94871"/>
              <a:buFont typeface="Arial MT"/>
              <a:buChar char="•"/>
              <a:tabLst>
                <a:tab pos="99060" algn="l"/>
              </a:tabLst>
            </a:pPr>
            <a:r>
              <a:rPr sz="1950" dirty="0">
                <a:latin typeface="Verdana"/>
                <a:cs typeface="Verdana"/>
              </a:rPr>
              <a:t>Stakeholders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and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team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members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get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shared</a:t>
            </a:r>
            <a:r>
              <a:rPr sz="1950" b="1" spc="4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view</a:t>
            </a:r>
            <a:r>
              <a:rPr sz="1950" b="1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project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status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487" y="2229611"/>
            <a:ext cx="271272" cy="26974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3178" y="2191001"/>
            <a:ext cx="9043670" cy="39528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34975">
              <a:lnSpc>
                <a:spcPct val="100000"/>
              </a:lnSpc>
              <a:spcBef>
                <a:spcPts val="130"/>
              </a:spcBef>
            </a:pPr>
            <a:r>
              <a:rPr sz="1950" b="1" dirty="0">
                <a:latin typeface="Verdana"/>
                <a:cs typeface="Verdana"/>
              </a:rPr>
              <a:t>Disadvantages</a:t>
            </a:r>
            <a:r>
              <a:rPr sz="1950" b="1" spc="9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of</a:t>
            </a:r>
            <a:r>
              <a:rPr sz="1950" b="1" spc="7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Gantt</a:t>
            </a:r>
            <a:r>
              <a:rPr sz="1950" b="1" spc="95" dirty="0">
                <a:latin typeface="Verdana"/>
                <a:cs typeface="Verdana"/>
              </a:rPr>
              <a:t> </a:t>
            </a:r>
            <a:r>
              <a:rPr sz="1950" b="1" spc="-10" dirty="0">
                <a:latin typeface="Verdana"/>
                <a:cs typeface="Verdana"/>
              </a:rPr>
              <a:t>Charts</a:t>
            </a:r>
            <a:endParaRPr sz="1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b="1" spc="760" dirty="0">
                <a:latin typeface="Times New Roman"/>
                <a:cs typeface="Times New Roman"/>
              </a:rPr>
              <a:t>Ჰ</a:t>
            </a:r>
            <a:r>
              <a:rPr sz="1950" b="1" spc="14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Verdana"/>
                <a:cs typeface="Verdana"/>
              </a:rPr>
              <a:t>Complexity</a:t>
            </a:r>
            <a:r>
              <a:rPr sz="1950" b="1" spc="8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for</a:t>
            </a:r>
            <a:r>
              <a:rPr sz="1950" b="1" spc="5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Large</a:t>
            </a:r>
            <a:r>
              <a:rPr sz="1950" b="1" spc="60" dirty="0">
                <a:latin typeface="Verdana"/>
                <a:cs typeface="Verdana"/>
              </a:rPr>
              <a:t> </a:t>
            </a:r>
            <a:r>
              <a:rPr sz="1950" b="1" spc="-10" dirty="0">
                <a:latin typeface="Verdana"/>
                <a:cs typeface="Verdana"/>
              </a:rPr>
              <a:t>Projects</a:t>
            </a:r>
            <a:endParaRPr sz="1950">
              <a:latin typeface="Verdana"/>
              <a:cs typeface="Verdana"/>
            </a:endParaRPr>
          </a:p>
          <a:p>
            <a:pPr marL="12700" marR="36830" indent="-8890">
              <a:lnSpc>
                <a:spcPct val="101600"/>
              </a:lnSpc>
              <a:spcBef>
                <a:spcPts val="35"/>
              </a:spcBef>
              <a:buSzPct val="94871"/>
              <a:buFont typeface="Arial MT"/>
              <a:buChar char="•"/>
              <a:tabLst>
                <a:tab pos="99060" algn="l"/>
              </a:tabLst>
            </a:pPr>
            <a:r>
              <a:rPr sz="1950" dirty="0">
                <a:latin typeface="Verdana"/>
                <a:cs typeface="Verdana"/>
              </a:rPr>
              <a:t>	As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projects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grow,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Gantt</a:t>
            </a:r>
            <a:r>
              <a:rPr sz="1950" b="1" spc="6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charts</a:t>
            </a:r>
            <a:r>
              <a:rPr sz="1950" b="1" spc="7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can</a:t>
            </a:r>
            <a:r>
              <a:rPr sz="1950" b="1" spc="6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become</a:t>
            </a:r>
            <a:r>
              <a:rPr sz="1950" b="1" spc="6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cluttered</a:t>
            </a:r>
            <a:r>
              <a:rPr sz="1950" b="1" spc="7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and</a:t>
            </a:r>
            <a:r>
              <a:rPr sz="1950" b="1" spc="5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hard</a:t>
            </a:r>
            <a:r>
              <a:rPr sz="1950" b="1" spc="75" dirty="0">
                <a:latin typeface="Verdana"/>
                <a:cs typeface="Verdana"/>
              </a:rPr>
              <a:t> </a:t>
            </a:r>
            <a:r>
              <a:rPr sz="1950" b="1" spc="-25" dirty="0">
                <a:latin typeface="Verdana"/>
                <a:cs typeface="Verdana"/>
              </a:rPr>
              <a:t>to </a:t>
            </a:r>
            <a:r>
              <a:rPr sz="1950" b="1" spc="-10" dirty="0">
                <a:latin typeface="Verdana"/>
                <a:cs typeface="Verdana"/>
              </a:rPr>
              <a:t>manage</a:t>
            </a:r>
            <a:r>
              <a:rPr sz="1950" spc="-10" dirty="0">
                <a:latin typeface="Verdana"/>
                <a:cs typeface="Verdana"/>
              </a:rPr>
              <a:t>.</a:t>
            </a:r>
            <a:endParaRPr sz="1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950" b="1" spc="760" dirty="0">
                <a:latin typeface="Times New Roman"/>
                <a:cs typeface="Times New Roman"/>
              </a:rPr>
              <a:t>᳀</a:t>
            </a:r>
            <a:r>
              <a:rPr sz="1950" b="1" spc="17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Verdana"/>
                <a:cs typeface="Verdana"/>
              </a:rPr>
              <a:t>Time-Consuming</a:t>
            </a:r>
            <a:r>
              <a:rPr sz="1950" b="1" spc="7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to</a:t>
            </a:r>
            <a:r>
              <a:rPr sz="1950" b="1" spc="100" dirty="0">
                <a:latin typeface="Verdana"/>
                <a:cs typeface="Verdana"/>
              </a:rPr>
              <a:t> </a:t>
            </a:r>
            <a:r>
              <a:rPr sz="1950" b="1" spc="-10" dirty="0">
                <a:latin typeface="Verdana"/>
                <a:cs typeface="Verdana"/>
              </a:rPr>
              <a:t>Update</a:t>
            </a:r>
            <a:endParaRPr sz="1950">
              <a:latin typeface="Verdana"/>
              <a:cs typeface="Verdana"/>
            </a:endParaRPr>
          </a:p>
          <a:p>
            <a:pPr marL="99060" indent="-95250">
              <a:lnSpc>
                <a:spcPct val="100000"/>
              </a:lnSpc>
              <a:spcBef>
                <a:spcPts val="70"/>
              </a:spcBef>
              <a:buSzPct val="94871"/>
              <a:buFont typeface="Arial MT"/>
              <a:buChar char="•"/>
              <a:tabLst>
                <a:tab pos="99060" algn="l"/>
              </a:tabLst>
            </a:pPr>
            <a:r>
              <a:rPr sz="1950" dirty="0">
                <a:latin typeface="Verdana"/>
                <a:cs typeface="Verdana"/>
              </a:rPr>
              <a:t>Requires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frequent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updates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to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reflect</a:t>
            </a:r>
            <a:r>
              <a:rPr sz="1950" b="1" spc="6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real-time</a:t>
            </a:r>
            <a:r>
              <a:rPr sz="1950" b="1" spc="85" dirty="0">
                <a:latin typeface="Verdana"/>
                <a:cs typeface="Verdana"/>
              </a:rPr>
              <a:t> </a:t>
            </a:r>
            <a:r>
              <a:rPr sz="1950" b="1" spc="-10" dirty="0">
                <a:latin typeface="Verdana"/>
                <a:cs typeface="Verdana"/>
              </a:rPr>
              <a:t>progress</a:t>
            </a:r>
            <a:r>
              <a:rPr sz="1950" spc="-10" dirty="0">
                <a:latin typeface="Verdana"/>
                <a:cs typeface="Verdana"/>
              </a:rPr>
              <a:t>.</a:t>
            </a:r>
            <a:endParaRPr sz="1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950" b="1" spc="760" dirty="0">
                <a:latin typeface="Times New Roman"/>
                <a:cs typeface="Times New Roman"/>
              </a:rPr>
              <a:t>᲼</a:t>
            </a:r>
            <a:r>
              <a:rPr sz="1950" b="1" spc="17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Verdana"/>
                <a:cs typeface="Verdana"/>
              </a:rPr>
              <a:t>Doesn’t</a:t>
            </a:r>
            <a:r>
              <a:rPr sz="1950" b="1" spc="7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Show</a:t>
            </a:r>
            <a:r>
              <a:rPr sz="1950" b="1" spc="6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Detailed</a:t>
            </a:r>
            <a:r>
              <a:rPr sz="1950" b="1" spc="8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Task</a:t>
            </a:r>
            <a:r>
              <a:rPr sz="1950" b="1" spc="55" dirty="0">
                <a:latin typeface="Verdana"/>
                <a:cs typeface="Verdana"/>
              </a:rPr>
              <a:t> </a:t>
            </a:r>
            <a:r>
              <a:rPr sz="1950" b="1" spc="-10" dirty="0">
                <a:latin typeface="Verdana"/>
                <a:cs typeface="Verdana"/>
              </a:rPr>
              <a:t>Breakdowns</a:t>
            </a:r>
            <a:endParaRPr sz="1950">
              <a:latin typeface="Verdana"/>
              <a:cs typeface="Verdana"/>
            </a:endParaRPr>
          </a:p>
          <a:p>
            <a:pPr marL="99060" indent="-95250">
              <a:lnSpc>
                <a:spcPct val="100000"/>
              </a:lnSpc>
              <a:spcBef>
                <a:spcPts val="70"/>
              </a:spcBef>
              <a:buSzPct val="94871"/>
              <a:buFont typeface="Arial MT"/>
              <a:buChar char="•"/>
              <a:tabLst>
                <a:tab pos="99060" algn="l"/>
              </a:tabLst>
            </a:pPr>
            <a:r>
              <a:rPr sz="1950" dirty="0">
                <a:latin typeface="Verdana"/>
                <a:cs typeface="Verdana"/>
              </a:rPr>
              <a:t>Focuses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more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on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timelines</a:t>
            </a:r>
            <a:r>
              <a:rPr sz="1950" b="1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rather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than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deep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task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dependencies.</a:t>
            </a:r>
            <a:endParaRPr sz="1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50" b="1" spc="760" dirty="0">
                <a:latin typeface="Times New Roman"/>
                <a:cs typeface="Times New Roman"/>
              </a:rPr>
              <a:t>Შ</a:t>
            </a:r>
            <a:r>
              <a:rPr sz="1950" b="1" spc="160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Verdana"/>
                <a:cs typeface="Verdana"/>
              </a:rPr>
              <a:t>Limited</a:t>
            </a:r>
            <a:r>
              <a:rPr sz="1950" b="1" spc="7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Adaptability</a:t>
            </a:r>
            <a:r>
              <a:rPr sz="1950" b="1" spc="9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in</a:t>
            </a:r>
            <a:r>
              <a:rPr sz="1950" b="1" spc="7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Agile</a:t>
            </a:r>
            <a:r>
              <a:rPr sz="1950" b="1" spc="85" dirty="0">
                <a:latin typeface="Verdana"/>
                <a:cs typeface="Verdana"/>
              </a:rPr>
              <a:t> </a:t>
            </a:r>
            <a:r>
              <a:rPr sz="1950" b="1" spc="-10" dirty="0">
                <a:latin typeface="Verdana"/>
                <a:cs typeface="Verdana"/>
              </a:rPr>
              <a:t>Projects</a:t>
            </a:r>
            <a:endParaRPr sz="1950">
              <a:latin typeface="Verdana"/>
              <a:cs typeface="Verdana"/>
            </a:endParaRPr>
          </a:p>
          <a:p>
            <a:pPr marL="99060" indent="-95250">
              <a:lnSpc>
                <a:spcPct val="100000"/>
              </a:lnSpc>
              <a:spcBef>
                <a:spcPts val="70"/>
              </a:spcBef>
              <a:buSzPct val="94871"/>
              <a:buFont typeface="Arial MT"/>
              <a:buChar char="•"/>
              <a:tabLst>
                <a:tab pos="99060" algn="l"/>
              </a:tabLst>
            </a:pPr>
            <a:r>
              <a:rPr sz="1950" dirty="0">
                <a:latin typeface="Verdana"/>
                <a:cs typeface="Verdana"/>
              </a:rPr>
              <a:t>Not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ideal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for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fast-changing</a:t>
            </a:r>
            <a:r>
              <a:rPr sz="1950" b="1" spc="10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Agile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environments</a:t>
            </a:r>
            <a:endParaRPr sz="1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950" b="1" spc="760" dirty="0">
                <a:latin typeface="Times New Roman"/>
                <a:cs typeface="Times New Roman"/>
              </a:rPr>
              <a:t>Ფ</a:t>
            </a:r>
            <a:r>
              <a:rPr sz="1950" b="1" spc="145" dirty="0">
                <a:latin typeface="Times New Roman"/>
                <a:cs typeface="Times New Roman"/>
              </a:rPr>
              <a:t> </a:t>
            </a:r>
            <a:r>
              <a:rPr sz="1950" b="1" dirty="0">
                <a:latin typeface="Verdana"/>
                <a:cs typeface="Verdana"/>
              </a:rPr>
              <a:t>Risk</a:t>
            </a:r>
            <a:r>
              <a:rPr sz="1950" b="1" spc="5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of</a:t>
            </a:r>
            <a:r>
              <a:rPr sz="1950" b="1" spc="5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Over-</a:t>
            </a:r>
            <a:r>
              <a:rPr sz="1950" b="1" spc="-10" dirty="0">
                <a:latin typeface="Verdana"/>
                <a:cs typeface="Verdana"/>
              </a:rPr>
              <a:t>Reliance</a:t>
            </a:r>
            <a:endParaRPr sz="1950">
              <a:latin typeface="Verdana"/>
              <a:cs typeface="Verdana"/>
            </a:endParaRPr>
          </a:p>
          <a:p>
            <a:pPr marL="12700" marR="5080" indent="-8890">
              <a:lnSpc>
                <a:spcPct val="101499"/>
              </a:lnSpc>
              <a:spcBef>
                <a:spcPts val="35"/>
              </a:spcBef>
              <a:buSzPct val="94871"/>
              <a:buFont typeface="Arial MT"/>
              <a:buChar char="•"/>
              <a:tabLst>
                <a:tab pos="99060" algn="l"/>
              </a:tabLst>
            </a:pPr>
            <a:r>
              <a:rPr sz="1950" dirty="0">
                <a:latin typeface="Verdana"/>
                <a:cs typeface="Verdana"/>
              </a:rPr>
              <a:t>	Teams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may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become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too</a:t>
            </a:r>
            <a:r>
              <a:rPr sz="1950" b="1" spc="7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focused</a:t>
            </a:r>
            <a:r>
              <a:rPr sz="1950" b="1" spc="5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on</a:t>
            </a:r>
            <a:r>
              <a:rPr sz="1950" b="1" spc="6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timelines</a:t>
            </a:r>
            <a:r>
              <a:rPr sz="1950" b="1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instead</a:t>
            </a:r>
            <a:r>
              <a:rPr sz="1950" spc="9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quality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spc="-25" dirty="0">
                <a:latin typeface="Verdana"/>
                <a:cs typeface="Verdana"/>
              </a:rPr>
              <a:t>and </a:t>
            </a:r>
            <a:r>
              <a:rPr sz="1950" spc="-10" dirty="0">
                <a:latin typeface="Verdana"/>
                <a:cs typeface="Verdana"/>
              </a:rPr>
              <a:t>innovation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79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300"/>
              <a:ext cx="10058400" cy="7543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0560" y="1837944"/>
              <a:ext cx="5122545" cy="120650"/>
            </a:xfrm>
            <a:custGeom>
              <a:avLst/>
              <a:gdLst/>
              <a:ahLst/>
              <a:cxnLst/>
              <a:rect l="l" t="t" r="r" b="b"/>
              <a:pathLst>
                <a:path w="5122545" h="120650">
                  <a:moveTo>
                    <a:pt x="5122163" y="120395"/>
                  </a:moveTo>
                  <a:lnTo>
                    <a:pt x="0" y="120395"/>
                  </a:lnTo>
                  <a:lnTo>
                    <a:pt x="0" y="0"/>
                  </a:lnTo>
                  <a:lnTo>
                    <a:pt x="5122163" y="0"/>
                  </a:lnTo>
                  <a:lnTo>
                    <a:pt x="5122163" y="120395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0560" y="1837944"/>
              <a:ext cx="8755380" cy="0"/>
            </a:xfrm>
            <a:custGeom>
              <a:avLst/>
              <a:gdLst/>
              <a:ahLst/>
              <a:cxnLst/>
              <a:rect l="l" t="t" r="r" b="b"/>
              <a:pathLst>
                <a:path w="8755380">
                  <a:moveTo>
                    <a:pt x="0" y="0"/>
                  </a:moveTo>
                  <a:lnTo>
                    <a:pt x="8755379" y="0"/>
                  </a:lnTo>
                </a:path>
              </a:pathLst>
            </a:custGeom>
            <a:ln w="10668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7300" y="1868424"/>
              <a:ext cx="4991100" cy="495452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489" rIns="0" bIns="0" rtlCol="0">
            <a:spAutoFit/>
          </a:bodyPr>
          <a:lstStyle/>
          <a:p>
            <a:pPr marL="523240">
              <a:lnSpc>
                <a:spcPct val="100000"/>
              </a:lnSpc>
              <a:spcBef>
                <a:spcPts val="95"/>
              </a:spcBef>
            </a:pPr>
            <a:r>
              <a:rPr sz="3750" dirty="0"/>
              <a:t>Sprint</a:t>
            </a:r>
            <a:r>
              <a:rPr sz="3750" spc="-190" dirty="0"/>
              <a:t> </a:t>
            </a:r>
            <a:r>
              <a:rPr sz="3750" dirty="0"/>
              <a:t>BurntDown</a:t>
            </a:r>
            <a:r>
              <a:rPr sz="3750" spc="-180" dirty="0"/>
              <a:t> </a:t>
            </a:r>
            <a:r>
              <a:rPr sz="3750" spc="-10" dirty="0"/>
              <a:t>Chart</a:t>
            </a:r>
            <a:endParaRPr sz="375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83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7066" y="1910528"/>
            <a:ext cx="468439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8955" marR="5080" indent="-516890" algn="just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b="1" dirty="0">
                <a:solidFill>
                  <a:srgbClr val="FF0000"/>
                </a:solidFill>
                <a:latin typeface="Verdana"/>
                <a:cs typeface="Verdana"/>
              </a:rPr>
              <a:t>visual</a:t>
            </a:r>
            <a:r>
              <a:rPr sz="2200" b="1" spc="370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200" b="1" dirty="0">
                <a:solidFill>
                  <a:srgbClr val="FF0000"/>
                </a:solidFill>
                <a:latin typeface="Verdana"/>
                <a:cs typeface="Verdana"/>
              </a:rPr>
              <a:t>representation</a:t>
            </a:r>
            <a:r>
              <a:rPr sz="2200" b="1" spc="360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200" b="1" spc="-25" dirty="0">
                <a:solidFill>
                  <a:srgbClr val="FF0000"/>
                </a:solidFill>
                <a:latin typeface="Verdana"/>
                <a:cs typeface="Verdana"/>
              </a:rPr>
              <a:t>of </a:t>
            </a:r>
            <a:r>
              <a:rPr sz="2200" b="1" dirty="0">
                <a:solidFill>
                  <a:srgbClr val="FF0000"/>
                </a:solidFill>
                <a:latin typeface="Verdana"/>
                <a:cs typeface="Verdana"/>
              </a:rPr>
              <a:t>the</a:t>
            </a:r>
            <a:r>
              <a:rPr sz="2200" b="1" spc="459" dirty="0">
                <a:solidFill>
                  <a:srgbClr val="FF0000"/>
                </a:solidFill>
                <a:latin typeface="Verdana"/>
                <a:cs typeface="Verdana"/>
              </a:rPr>
              <a:t>    </a:t>
            </a:r>
            <a:r>
              <a:rPr sz="2200" b="1" dirty="0">
                <a:solidFill>
                  <a:srgbClr val="FF0000"/>
                </a:solidFill>
                <a:latin typeface="Verdana"/>
                <a:cs typeface="Verdana"/>
              </a:rPr>
              <a:t>remaining</a:t>
            </a:r>
            <a:r>
              <a:rPr sz="2200" b="1" spc="459" dirty="0">
                <a:solidFill>
                  <a:srgbClr val="FF0000"/>
                </a:solidFill>
                <a:latin typeface="Verdana"/>
                <a:cs typeface="Verdana"/>
              </a:rPr>
              <a:t>    </a:t>
            </a:r>
            <a:r>
              <a:rPr sz="2200" b="1" spc="-20" dirty="0">
                <a:solidFill>
                  <a:srgbClr val="FF0000"/>
                </a:solidFill>
                <a:latin typeface="Verdana"/>
                <a:cs typeface="Verdana"/>
              </a:rPr>
              <a:t>work </a:t>
            </a:r>
            <a:r>
              <a:rPr sz="2200" b="1" dirty="0">
                <a:solidFill>
                  <a:srgbClr val="FF0000"/>
                </a:solidFill>
                <a:latin typeface="Verdana"/>
                <a:cs typeface="Verdana"/>
              </a:rPr>
              <a:t>versus</a:t>
            </a:r>
            <a:r>
              <a:rPr sz="2200" b="1" spc="-35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200" b="1" dirty="0">
                <a:solidFill>
                  <a:srgbClr val="FF0000"/>
                </a:solidFill>
                <a:latin typeface="Verdana"/>
                <a:cs typeface="Verdana"/>
              </a:rPr>
              <a:t>the</a:t>
            </a:r>
            <a:r>
              <a:rPr sz="2200" b="1" spc="-35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200" b="1" dirty="0">
                <a:solidFill>
                  <a:srgbClr val="FF0000"/>
                </a:solidFill>
                <a:latin typeface="Verdana"/>
                <a:cs typeface="Verdana"/>
              </a:rPr>
              <a:t>time</a:t>
            </a:r>
            <a:r>
              <a:rPr sz="2200" b="1" spc="-40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2200" b="1" spc="-10" dirty="0">
                <a:solidFill>
                  <a:srgbClr val="FF0000"/>
                </a:solidFill>
                <a:latin typeface="Verdana"/>
                <a:cs typeface="Verdana"/>
              </a:rPr>
              <a:t>required </a:t>
            </a:r>
            <a:r>
              <a:rPr sz="2200" dirty="0">
                <a:latin typeface="Verdana"/>
                <a:cs typeface="Verdana"/>
              </a:rPr>
              <a:t>to</a:t>
            </a:r>
            <a:r>
              <a:rPr sz="2200" spc="-6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complete</a:t>
            </a:r>
            <a:r>
              <a:rPr sz="2200" spc="-60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it.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7066" y="3308112"/>
            <a:ext cx="168783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  <a:tab pos="1393825" algn="l"/>
              </a:tabLst>
            </a:pPr>
            <a:r>
              <a:rPr sz="2200" spc="-20" dirty="0">
                <a:latin typeface="Verdana"/>
                <a:cs typeface="Verdana"/>
              </a:rPr>
              <a:t>used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25" dirty="0">
                <a:latin typeface="Verdana"/>
                <a:cs typeface="Verdana"/>
              </a:rPr>
              <a:t>to</a:t>
            </a:r>
            <a:endParaRPr sz="2200">
              <a:latin typeface="Verdana"/>
              <a:cs typeface="Verdana"/>
            </a:endParaRPr>
          </a:p>
          <a:p>
            <a:pPr marL="528955" marR="7620">
              <a:lnSpc>
                <a:spcPct val="100000"/>
              </a:lnSpc>
            </a:pPr>
            <a:r>
              <a:rPr sz="2200" spc="-10" dirty="0">
                <a:latin typeface="Verdana"/>
                <a:cs typeface="Verdana"/>
              </a:rPr>
              <a:t>whether enough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20763" y="3308112"/>
            <a:ext cx="282194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" algn="r">
              <a:lnSpc>
                <a:spcPct val="100000"/>
              </a:lnSpc>
              <a:spcBef>
                <a:spcPts val="95"/>
              </a:spcBef>
              <a:tabLst>
                <a:tab pos="941069" algn="l"/>
                <a:tab pos="1029969" algn="l"/>
                <a:tab pos="1526540" algn="l"/>
                <a:tab pos="1574165" algn="l"/>
                <a:tab pos="2131695" algn="l"/>
              </a:tabLst>
            </a:pPr>
            <a:r>
              <a:rPr sz="2200" spc="-10" dirty="0">
                <a:latin typeface="Verdana"/>
                <a:cs typeface="Verdana"/>
              </a:rPr>
              <a:t>efficiently</a:t>
            </a:r>
            <a:r>
              <a:rPr sz="2200" dirty="0">
                <a:latin typeface="Verdana"/>
                <a:cs typeface="Verdana"/>
              </a:rPr>
              <a:t>		</a:t>
            </a:r>
            <a:r>
              <a:rPr sz="2200" spc="-10" dirty="0">
                <a:latin typeface="Verdana"/>
                <a:cs typeface="Verdana"/>
              </a:rPr>
              <a:t>calculate </a:t>
            </a:r>
            <a:r>
              <a:rPr sz="2200" spc="-20" dirty="0">
                <a:latin typeface="Verdana"/>
                <a:cs typeface="Verdana"/>
              </a:rPr>
              <a:t>your</a:t>
            </a:r>
            <a:r>
              <a:rPr sz="2200" dirty="0">
                <a:latin typeface="Verdana"/>
                <a:cs typeface="Verdana"/>
              </a:rPr>
              <a:t>		</a:t>
            </a:r>
            <a:r>
              <a:rPr sz="2200" spc="-20" dirty="0">
                <a:latin typeface="Verdana"/>
                <a:cs typeface="Verdana"/>
              </a:rPr>
              <a:t>team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25" dirty="0">
                <a:latin typeface="Verdana"/>
                <a:cs typeface="Verdana"/>
              </a:rPr>
              <a:t>has </a:t>
            </a:r>
            <a:r>
              <a:rPr sz="2200" spc="-20" dirty="0">
                <a:latin typeface="Verdana"/>
                <a:cs typeface="Verdana"/>
              </a:rPr>
              <a:t>time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25" dirty="0">
                <a:latin typeface="Verdana"/>
                <a:cs typeface="Verdana"/>
              </a:rPr>
              <a:t>to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10" dirty="0">
                <a:latin typeface="Verdana"/>
                <a:cs typeface="Verdana"/>
              </a:rPr>
              <a:t>complete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7066" y="4313916"/>
            <a:ext cx="9144000" cy="2594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8955" marR="4463415" algn="just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Verdana"/>
                <a:cs typeface="Verdana"/>
              </a:rPr>
              <a:t>their</a:t>
            </a:r>
            <a:r>
              <a:rPr sz="2200" spc="43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work</a:t>
            </a:r>
            <a:r>
              <a:rPr sz="2200" spc="42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and</a:t>
            </a:r>
            <a:r>
              <a:rPr sz="2200" spc="41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is</a:t>
            </a:r>
            <a:r>
              <a:rPr sz="2200" spc="42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commonly </a:t>
            </a:r>
            <a:r>
              <a:rPr sz="2200" dirty="0">
                <a:latin typeface="Verdana"/>
                <a:cs typeface="Verdana"/>
              </a:rPr>
              <a:t>used</a:t>
            </a:r>
            <a:r>
              <a:rPr sz="2200" spc="509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while</a:t>
            </a:r>
            <a:r>
              <a:rPr sz="2200" spc="50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working</a:t>
            </a:r>
            <a:r>
              <a:rPr sz="2200" spc="509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in</a:t>
            </a:r>
            <a:r>
              <a:rPr sz="2200" spc="509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short iterations</a:t>
            </a:r>
            <a:endParaRPr sz="220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43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spc="-25" dirty="0">
                <a:latin typeface="Verdana"/>
                <a:cs typeface="Verdana"/>
              </a:rPr>
              <a:t>X-</a:t>
            </a:r>
            <a:r>
              <a:rPr sz="2200" dirty="0">
                <a:latin typeface="Verdana"/>
                <a:cs typeface="Verdana"/>
              </a:rPr>
              <a:t>Axis: Sprints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or</a:t>
            </a:r>
            <a:r>
              <a:rPr sz="2200" spc="-30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time</a:t>
            </a:r>
            <a:endParaRPr sz="220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44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spc="-10" dirty="0">
                <a:latin typeface="Verdana"/>
                <a:cs typeface="Verdana"/>
              </a:rPr>
              <a:t>Y-</a:t>
            </a:r>
            <a:r>
              <a:rPr sz="2200" dirty="0">
                <a:latin typeface="Verdana"/>
                <a:cs typeface="Verdana"/>
              </a:rPr>
              <a:t>Axis:</a:t>
            </a:r>
            <a:r>
              <a:rPr sz="2200" spc="-4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Remaining</a:t>
            </a:r>
            <a:r>
              <a:rPr sz="2200" spc="-6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effort</a:t>
            </a:r>
            <a:endParaRPr sz="220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44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dirty="0">
                <a:latin typeface="Verdana"/>
                <a:cs typeface="Verdana"/>
              </a:rPr>
              <a:t>Actual</a:t>
            </a:r>
            <a:r>
              <a:rPr sz="2200" spc="-7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effort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line</a:t>
            </a:r>
            <a:endParaRPr sz="2200">
              <a:latin typeface="Verdana"/>
              <a:cs typeface="Verdana"/>
            </a:endParaRPr>
          </a:p>
          <a:p>
            <a:pPr marL="413384" indent="-400685">
              <a:lnSpc>
                <a:spcPct val="100000"/>
              </a:lnSpc>
              <a:spcBef>
                <a:spcPts val="430"/>
              </a:spcBef>
              <a:buClr>
                <a:srgbClr val="CC0000"/>
              </a:buClr>
              <a:buChar char="□"/>
              <a:tabLst>
                <a:tab pos="413384" algn="l"/>
                <a:tab pos="9130665" algn="l"/>
              </a:tabLst>
            </a:pPr>
            <a:r>
              <a:rPr sz="2200" u="sng" spc="310" dirty="0">
                <a:uFill>
                  <a:solidFill>
                    <a:srgbClr val="CC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u="sng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Ideal</a:t>
            </a:r>
            <a:r>
              <a:rPr sz="2200" u="sng" spc="-45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 </a:t>
            </a:r>
            <a:r>
              <a:rPr sz="2200" u="sng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effort</a:t>
            </a:r>
            <a:r>
              <a:rPr sz="2200" u="sng" spc="-50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 </a:t>
            </a:r>
            <a:r>
              <a:rPr sz="2200" u="sng" spc="-20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line</a:t>
            </a:r>
            <a:r>
              <a:rPr sz="2200" u="sng" dirty="0">
                <a:uFill>
                  <a:solidFill>
                    <a:srgbClr val="CC0000"/>
                  </a:solidFill>
                </a:uFill>
                <a:latin typeface="Verdana"/>
                <a:cs typeface="Verdana"/>
              </a:rPr>
              <a:t>	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489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95"/>
              </a:spcBef>
            </a:pPr>
            <a:r>
              <a:rPr sz="3750" dirty="0"/>
              <a:t>Sprint</a:t>
            </a:r>
            <a:r>
              <a:rPr sz="3750" spc="-190" dirty="0"/>
              <a:t> </a:t>
            </a:r>
            <a:r>
              <a:rPr sz="3750" dirty="0"/>
              <a:t>BurntDown</a:t>
            </a:r>
            <a:r>
              <a:rPr sz="3750" spc="-180" dirty="0"/>
              <a:t> </a:t>
            </a:r>
            <a:r>
              <a:rPr sz="3750" spc="-10" dirty="0"/>
              <a:t>Chart</a:t>
            </a:r>
            <a:endParaRPr sz="37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84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36" y="1853415"/>
            <a:ext cx="8876030" cy="4069079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54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b="1" dirty="0">
                <a:solidFill>
                  <a:srgbClr val="FF0000"/>
                </a:solidFill>
                <a:latin typeface="Verdana"/>
                <a:cs typeface="Verdana"/>
              </a:rPr>
              <a:t>How</a:t>
            </a:r>
            <a:r>
              <a:rPr sz="2200" b="1" spc="-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b="1" dirty="0">
                <a:solidFill>
                  <a:srgbClr val="FF0000"/>
                </a:solidFill>
                <a:latin typeface="Verdana"/>
                <a:cs typeface="Verdana"/>
              </a:rPr>
              <a:t>to</a:t>
            </a:r>
            <a:r>
              <a:rPr sz="2200" b="1" spc="-2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Verdana"/>
                <a:cs typeface="Verdana"/>
              </a:rPr>
              <a:t>Draw:</a:t>
            </a:r>
            <a:endParaRPr sz="2200">
              <a:latin typeface="Verdana"/>
              <a:cs typeface="Verdana"/>
            </a:endParaRPr>
          </a:p>
          <a:p>
            <a:pPr marL="528955" indent="-516255">
              <a:lnSpc>
                <a:spcPts val="2380"/>
              </a:lnSpc>
              <a:spcBef>
                <a:spcPts val="44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dirty="0">
                <a:latin typeface="Verdana"/>
                <a:cs typeface="Verdana"/>
              </a:rPr>
              <a:t>Step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1: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Estimate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the</a:t>
            </a:r>
            <a:r>
              <a:rPr sz="2200" spc="-4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effort</a:t>
            </a:r>
            <a:r>
              <a:rPr sz="2200" spc="-6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required</a:t>
            </a:r>
            <a:endParaRPr sz="2200">
              <a:latin typeface="Verdana"/>
              <a:cs typeface="Verdana"/>
            </a:endParaRPr>
          </a:p>
          <a:p>
            <a:pPr marL="528955" marR="5080" indent="-5080" algn="just">
              <a:lnSpc>
                <a:spcPct val="62300"/>
              </a:lnSpc>
              <a:spcBef>
                <a:spcPts val="935"/>
              </a:spcBef>
            </a:pP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For</a:t>
            </a:r>
            <a:r>
              <a:rPr sz="2650" spc="-2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example,</a:t>
            </a:r>
            <a:r>
              <a:rPr sz="2650" spc="-2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let’s</a:t>
            </a:r>
            <a:r>
              <a:rPr sz="2650" spc="-2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say</a:t>
            </a:r>
            <a:r>
              <a:rPr sz="2650" spc="-1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your</a:t>
            </a:r>
            <a:r>
              <a:rPr sz="2650" spc="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ideal</a:t>
            </a:r>
            <a:r>
              <a:rPr sz="2650" spc="-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baseline</a:t>
            </a:r>
            <a:r>
              <a:rPr sz="2650" spc="-2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is</a:t>
            </a:r>
            <a:r>
              <a:rPr sz="2650" spc="-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to</a:t>
            </a:r>
            <a:r>
              <a:rPr sz="2650" spc="-1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complete</a:t>
            </a:r>
            <a:r>
              <a:rPr sz="2650" spc="-20" dirty="0">
                <a:solidFill>
                  <a:srgbClr val="2A2A2B"/>
                </a:solidFill>
                <a:latin typeface="Calibri"/>
                <a:cs typeface="Calibri"/>
              </a:rPr>
              <a:t> your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sprint</a:t>
            </a:r>
            <a:r>
              <a:rPr sz="2650" spc="29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in</a:t>
            </a:r>
            <a:r>
              <a:rPr sz="2650" spc="26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5</a:t>
            </a:r>
            <a:r>
              <a:rPr sz="2650" spc="26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days</a:t>
            </a:r>
            <a:r>
              <a:rPr sz="2650" spc="27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with</a:t>
            </a:r>
            <a:r>
              <a:rPr sz="2650" spc="26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80</a:t>
            </a:r>
            <a:r>
              <a:rPr sz="2650" spc="26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hours</a:t>
            </a:r>
            <a:r>
              <a:rPr sz="2650" spc="27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of</a:t>
            </a:r>
            <a:r>
              <a:rPr sz="2650" spc="29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work.</a:t>
            </a:r>
            <a:r>
              <a:rPr sz="2650" spc="27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That</a:t>
            </a:r>
            <a:r>
              <a:rPr sz="2650" spc="29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equates</a:t>
            </a:r>
            <a:r>
              <a:rPr sz="2650" spc="27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to</a:t>
            </a:r>
            <a:r>
              <a:rPr sz="2650" spc="26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spc="-25" dirty="0">
                <a:solidFill>
                  <a:srgbClr val="2A2A2B"/>
                </a:solidFill>
                <a:latin typeface="Calibri"/>
                <a:cs typeface="Calibri"/>
              </a:rPr>
              <a:t>16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hours</a:t>
            </a:r>
            <a:r>
              <a:rPr sz="2650" spc="459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of</a:t>
            </a:r>
            <a:r>
              <a:rPr sz="2650" spc="44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work</a:t>
            </a:r>
            <a:r>
              <a:rPr sz="2650" spc="45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per</a:t>
            </a:r>
            <a:r>
              <a:rPr sz="2650" spc="459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day.</a:t>
            </a:r>
            <a:r>
              <a:rPr sz="2650" spc="45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You</a:t>
            </a:r>
            <a:r>
              <a:rPr sz="2650" spc="45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would</a:t>
            </a:r>
            <a:r>
              <a:rPr sz="2650" spc="44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then</a:t>
            </a:r>
            <a:r>
              <a:rPr sz="2650" spc="47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begin</a:t>
            </a:r>
            <a:r>
              <a:rPr sz="2650" spc="47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your</a:t>
            </a:r>
            <a:r>
              <a:rPr sz="2650" spc="49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2A2A2B"/>
                </a:solidFill>
                <a:latin typeface="Calibri"/>
                <a:cs typeface="Calibri"/>
              </a:rPr>
              <a:t>effort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trajectory</a:t>
            </a:r>
            <a:r>
              <a:rPr sz="2650" spc="-4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at</a:t>
            </a:r>
            <a:r>
              <a:rPr sz="2650" spc="-1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80</a:t>
            </a:r>
            <a:r>
              <a:rPr sz="2650" spc="-1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(representing</a:t>
            </a:r>
            <a:r>
              <a:rPr sz="2650" spc="-2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80</a:t>
            </a:r>
            <a:r>
              <a:rPr sz="2650" spc="-2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hours)</a:t>
            </a:r>
            <a:r>
              <a:rPr sz="2650" spc="-3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and</a:t>
            </a:r>
            <a:r>
              <a:rPr sz="2650" spc="-1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track</a:t>
            </a:r>
            <a:r>
              <a:rPr sz="2650" spc="-3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your</a:t>
            </a:r>
            <a:r>
              <a:rPr sz="2650" spc="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2A2A2B"/>
                </a:solidFill>
                <a:latin typeface="Calibri"/>
                <a:cs typeface="Calibri"/>
              </a:rPr>
              <a:t>effort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for</a:t>
            </a:r>
            <a:r>
              <a:rPr sz="2650" spc="-8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the</a:t>
            </a:r>
            <a:r>
              <a:rPr sz="2650" spc="-8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remaining</a:t>
            </a:r>
            <a:r>
              <a:rPr sz="2650" spc="-6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days.</a:t>
            </a:r>
            <a:r>
              <a:rPr sz="2650" spc="-9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This</a:t>
            </a:r>
            <a:r>
              <a:rPr sz="2650" spc="-6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would</a:t>
            </a:r>
            <a:r>
              <a:rPr sz="2650" spc="-7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look</a:t>
            </a:r>
            <a:r>
              <a:rPr sz="2650" spc="-9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something</a:t>
            </a:r>
            <a:r>
              <a:rPr sz="2650" spc="-110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dirty="0">
                <a:solidFill>
                  <a:srgbClr val="2A2A2B"/>
                </a:solidFill>
                <a:latin typeface="Calibri"/>
                <a:cs typeface="Calibri"/>
              </a:rPr>
              <a:t>like</a:t>
            </a:r>
            <a:r>
              <a:rPr sz="2650" spc="-55" dirty="0">
                <a:solidFill>
                  <a:srgbClr val="2A2A2B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2A2A2B"/>
                </a:solidFill>
                <a:latin typeface="Calibri"/>
                <a:cs typeface="Calibri"/>
              </a:rPr>
              <a:t>this:</a:t>
            </a:r>
            <a:endParaRPr sz="2650">
              <a:latin typeface="Calibri"/>
              <a:cs typeface="Calibri"/>
            </a:endParaRPr>
          </a:p>
          <a:p>
            <a:pPr marL="528955" indent="-516255">
              <a:lnSpc>
                <a:spcPts val="2420"/>
              </a:lnSpc>
              <a:buClr>
                <a:srgbClr val="CC0000"/>
              </a:buClr>
              <a:buFont typeface="Arial MT"/>
              <a:buChar char="•"/>
              <a:tabLst>
                <a:tab pos="528955" algn="l"/>
              </a:tabLst>
            </a:pPr>
            <a:r>
              <a:rPr sz="2200" dirty="0">
                <a:latin typeface="Calibri"/>
                <a:cs typeface="Calibri"/>
              </a:rPr>
              <a:t>Day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1: 80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hours of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work</a:t>
            </a:r>
            <a:endParaRPr sz="2200">
              <a:latin typeface="Calibri"/>
              <a:cs typeface="Calibri"/>
            </a:endParaRPr>
          </a:p>
          <a:p>
            <a:pPr marL="528955" indent="-516255">
              <a:lnSpc>
                <a:spcPct val="100000"/>
              </a:lnSpc>
              <a:spcBef>
                <a:spcPts val="530"/>
              </a:spcBef>
              <a:buClr>
                <a:srgbClr val="CC0000"/>
              </a:buClr>
              <a:buFont typeface="Arial MT"/>
              <a:buChar char="•"/>
              <a:tabLst>
                <a:tab pos="528955" algn="l"/>
              </a:tabLst>
            </a:pPr>
            <a:r>
              <a:rPr sz="2200" dirty="0">
                <a:latin typeface="Calibri"/>
                <a:cs typeface="Calibri"/>
              </a:rPr>
              <a:t>Day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2: 64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hours of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work</a:t>
            </a:r>
            <a:endParaRPr sz="2200">
              <a:latin typeface="Calibri"/>
              <a:cs typeface="Calibri"/>
            </a:endParaRPr>
          </a:p>
          <a:p>
            <a:pPr marL="528955" indent="-516255">
              <a:lnSpc>
                <a:spcPct val="100000"/>
              </a:lnSpc>
              <a:spcBef>
                <a:spcPts val="530"/>
              </a:spcBef>
              <a:buClr>
                <a:srgbClr val="CC0000"/>
              </a:buClr>
              <a:buFont typeface="Arial MT"/>
              <a:buChar char="•"/>
              <a:tabLst>
                <a:tab pos="528955" algn="l"/>
              </a:tabLst>
            </a:pPr>
            <a:r>
              <a:rPr sz="2200" dirty="0">
                <a:latin typeface="Calibri"/>
                <a:cs typeface="Calibri"/>
              </a:rPr>
              <a:t>Day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3: 48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hours of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work</a:t>
            </a:r>
            <a:endParaRPr sz="2200">
              <a:latin typeface="Calibri"/>
              <a:cs typeface="Calibri"/>
            </a:endParaRPr>
          </a:p>
          <a:p>
            <a:pPr marL="528955" indent="-516255">
              <a:lnSpc>
                <a:spcPct val="100000"/>
              </a:lnSpc>
              <a:spcBef>
                <a:spcPts val="525"/>
              </a:spcBef>
              <a:buClr>
                <a:srgbClr val="CC0000"/>
              </a:buClr>
              <a:buFont typeface="Arial MT"/>
              <a:buChar char="•"/>
              <a:tabLst>
                <a:tab pos="528955" algn="l"/>
              </a:tabLst>
            </a:pPr>
            <a:r>
              <a:rPr sz="2200" dirty="0">
                <a:latin typeface="Calibri"/>
                <a:cs typeface="Calibri"/>
              </a:rPr>
              <a:t>Day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4: 32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hours of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work</a:t>
            </a:r>
            <a:endParaRPr sz="2200">
              <a:latin typeface="Calibri"/>
              <a:cs typeface="Calibri"/>
            </a:endParaRPr>
          </a:p>
          <a:p>
            <a:pPr marL="528955" indent="-516255">
              <a:lnSpc>
                <a:spcPct val="100000"/>
              </a:lnSpc>
              <a:spcBef>
                <a:spcPts val="530"/>
              </a:spcBef>
              <a:buClr>
                <a:srgbClr val="CC0000"/>
              </a:buClr>
              <a:buFont typeface="Arial MT"/>
              <a:buChar char="•"/>
              <a:tabLst>
                <a:tab pos="528955" algn="l"/>
              </a:tabLst>
            </a:pPr>
            <a:r>
              <a:rPr sz="2200" dirty="0">
                <a:latin typeface="Calibri"/>
                <a:cs typeface="Calibri"/>
              </a:rPr>
              <a:t>Day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5: 16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hours of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work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489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95"/>
              </a:spcBef>
            </a:pPr>
            <a:r>
              <a:rPr sz="3750" dirty="0"/>
              <a:t>Sprint</a:t>
            </a:r>
            <a:r>
              <a:rPr sz="3750" spc="-190" dirty="0"/>
              <a:t> </a:t>
            </a:r>
            <a:r>
              <a:rPr sz="3750" dirty="0"/>
              <a:t>BurntDown</a:t>
            </a:r>
            <a:r>
              <a:rPr sz="3750" spc="-180" dirty="0"/>
              <a:t> </a:t>
            </a:r>
            <a:r>
              <a:rPr sz="3750" spc="-10" dirty="0"/>
              <a:t>Chart</a:t>
            </a:r>
            <a:endParaRPr sz="375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85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36" y="1853415"/>
            <a:ext cx="7423150" cy="118427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54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b="1" dirty="0">
                <a:solidFill>
                  <a:srgbClr val="FF0000"/>
                </a:solidFill>
                <a:latin typeface="Verdana"/>
                <a:cs typeface="Verdana"/>
              </a:rPr>
              <a:t>How</a:t>
            </a:r>
            <a:r>
              <a:rPr sz="2200" b="1" spc="-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b="1" dirty="0">
                <a:solidFill>
                  <a:srgbClr val="FF0000"/>
                </a:solidFill>
                <a:latin typeface="Verdana"/>
                <a:cs typeface="Verdana"/>
              </a:rPr>
              <a:t>to</a:t>
            </a:r>
            <a:r>
              <a:rPr sz="2200" b="1" spc="-2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Verdana"/>
                <a:cs typeface="Verdana"/>
              </a:rPr>
              <a:t>Draw:</a:t>
            </a:r>
            <a:endParaRPr sz="220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44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dirty="0">
                <a:latin typeface="Verdana"/>
                <a:cs typeface="Verdana"/>
              </a:rPr>
              <a:t>Step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2: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Track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daily</a:t>
            </a:r>
            <a:r>
              <a:rPr sz="2200" spc="-6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progress</a:t>
            </a:r>
            <a:r>
              <a:rPr sz="2200" spc="-4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and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remaining</a:t>
            </a:r>
            <a:r>
              <a:rPr sz="2200" spc="-70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work</a:t>
            </a:r>
            <a:endParaRPr sz="2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2200" spc="570" dirty="0">
                <a:solidFill>
                  <a:srgbClr val="CC0000"/>
                </a:solidFill>
                <a:latin typeface="Times New Roman"/>
                <a:cs typeface="Times New Roman"/>
              </a:rPr>
              <a:t>□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05271" y="2677204"/>
            <a:ext cx="5619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Calibri"/>
                <a:cs typeface="Calibri"/>
              </a:rPr>
              <a:t>daily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836" y="2677204"/>
            <a:ext cx="8172450" cy="1884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8955" marR="5080">
              <a:lnSpc>
                <a:spcPct val="100000"/>
              </a:lnSpc>
              <a:spcBef>
                <a:spcPts val="95"/>
              </a:spcBef>
              <a:tabLst>
                <a:tab pos="1284605" algn="l"/>
                <a:tab pos="1870710" algn="l"/>
                <a:tab pos="2584450" algn="l"/>
                <a:tab pos="3267710" algn="l"/>
                <a:tab pos="4612005" algn="l"/>
                <a:tab pos="5200650" algn="l"/>
                <a:tab pos="5766435" algn="l"/>
                <a:tab pos="6561455" algn="l"/>
                <a:tab pos="7640955" algn="l"/>
              </a:tabLst>
            </a:pPr>
            <a:r>
              <a:rPr sz="2200" spc="-20" dirty="0">
                <a:latin typeface="Calibri"/>
                <a:cs typeface="Calibri"/>
              </a:rPr>
              <a:t>Once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25" dirty="0">
                <a:latin typeface="Calibri"/>
                <a:cs typeface="Calibri"/>
              </a:rPr>
              <a:t>you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20" dirty="0">
                <a:latin typeface="Calibri"/>
                <a:cs typeface="Calibri"/>
              </a:rPr>
              <a:t>have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20" dirty="0">
                <a:latin typeface="Calibri"/>
                <a:cs typeface="Calibri"/>
              </a:rPr>
              <a:t>your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estimates,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25" dirty="0">
                <a:latin typeface="Calibri"/>
                <a:cs typeface="Calibri"/>
              </a:rPr>
              <a:t>you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25" dirty="0">
                <a:latin typeface="Calibri"/>
                <a:cs typeface="Calibri"/>
              </a:rPr>
              <a:t>can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begin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tracking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20" dirty="0">
                <a:latin typeface="Calibri"/>
                <a:cs typeface="Calibri"/>
              </a:rPr>
              <a:t>your </a:t>
            </a:r>
            <a:r>
              <a:rPr sz="2200" dirty="0">
                <a:latin typeface="Calibri"/>
                <a:cs typeface="Calibri"/>
              </a:rPr>
              <a:t>progress.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This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done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simple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chart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timeline</a:t>
            </a:r>
            <a:r>
              <a:rPr sz="2200" u="sng" spc="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2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tool</a:t>
            </a:r>
            <a:r>
              <a:rPr sz="1300" spc="-10" dirty="0">
                <a:solidFill>
                  <a:srgbClr val="2A2A2B"/>
                </a:solidFill>
                <a:latin typeface="Calibri"/>
                <a:cs typeface="Calibri"/>
              </a:rPr>
              <a:t>.</a:t>
            </a:r>
            <a:endParaRPr sz="1300">
              <a:latin typeface="Calibri"/>
              <a:cs typeface="Calibri"/>
            </a:endParaRPr>
          </a:p>
          <a:p>
            <a:pPr marL="528955" indent="-516255">
              <a:lnSpc>
                <a:spcPct val="100000"/>
              </a:lnSpc>
              <a:spcBef>
                <a:spcPts val="56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dirty="0">
                <a:latin typeface="Verdana"/>
                <a:cs typeface="Verdana"/>
              </a:rPr>
              <a:t>Step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3: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Calculate</a:t>
            </a:r>
            <a:r>
              <a:rPr sz="2200" spc="-7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actual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effort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spent</a:t>
            </a:r>
            <a:endParaRPr sz="220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44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dirty="0">
                <a:latin typeface="Verdana"/>
                <a:cs typeface="Verdana"/>
              </a:rPr>
              <a:t>Step</a:t>
            </a:r>
            <a:r>
              <a:rPr sz="2200" spc="-3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4:</a:t>
            </a:r>
            <a:r>
              <a:rPr sz="2200" spc="-3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Compile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the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final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dataset</a:t>
            </a:r>
            <a:endParaRPr sz="220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434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dirty="0">
                <a:latin typeface="Verdana"/>
                <a:cs typeface="Verdana"/>
              </a:rPr>
              <a:t>Step</a:t>
            </a:r>
            <a:r>
              <a:rPr sz="2200" spc="-3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5:</a:t>
            </a:r>
            <a:r>
              <a:rPr sz="2200" spc="-3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Plot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the</a:t>
            </a:r>
            <a:r>
              <a:rPr sz="2200" spc="-6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burndown</a:t>
            </a:r>
            <a:r>
              <a:rPr sz="2200" spc="-2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chart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" y="1368551"/>
            <a:ext cx="9052559" cy="62072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489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95"/>
              </a:spcBef>
            </a:pPr>
            <a:r>
              <a:rPr sz="3750" dirty="0"/>
              <a:t>Sprint</a:t>
            </a:r>
            <a:r>
              <a:rPr sz="3750" spc="-190" dirty="0"/>
              <a:t> </a:t>
            </a:r>
            <a:r>
              <a:rPr sz="3750" dirty="0"/>
              <a:t>BurntDown</a:t>
            </a:r>
            <a:r>
              <a:rPr sz="3750" spc="-180" dirty="0"/>
              <a:t> </a:t>
            </a:r>
            <a:r>
              <a:rPr sz="3750" spc="-10" dirty="0"/>
              <a:t>Chart</a:t>
            </a:r>
            <a:endParaRPr sz="37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86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489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95"/>
              </a:spcBef>
            </a:pPr>
            <a:r>
              <a:rPr sz="3750" dirty="0"/>
              <a:t>Sprint</a:t>
            </a:r>
            <a:r>
              <a:rPr sz="3750" spc="-190" dirty="0"/>
              <a:t> </a:t>
            </a:r>
            <a:r>
              <a:rPr sz="3750" dirty="0"/>
              <a:t>BurntDown</a:t>
            </a:r>
            <a:r>
              <a:rPr sz="3750" spc="-180" dirty="0"/>
              <a:t> </a:t>
            </a:r>
            <a:r>
              <a:rPr sz="3750" spc="-10" dirty="0"/>
              <a:t>Chart</a:t>
            </a:r>
            <a:endParaRPr sz="37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87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" y="2125979"/>
            <a:ext cx="9220200" cy="276605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489" rIns="0" bIns="0" rtlCol="0">
            <a:spAutoFit/>
          </a:bodyPr>
          <a:lstStyle/>
          <a:p>
            <a:pPr marL="523240">
              <a:lnSpc>
                <a:spcPct val="100000"/>
              </a:lnSpc>
              <a:spcBef>
                <a:spcPts val="95"/>
              </a:spcBef>
            </a:pPr>
            <a:r>
              <a:rPr sz="3750" dirty="0"/>
              <a:t>Sprint</a:t>
            </a:r>
            <a:r>
              <a:rPr sz="3750" spc="-190" dirty="0"/>
              <a:t> </a:t>
            </a:r>
            <a:r>
              <a:rPr sz="3750" dirty="0"/>
              <a:t>BurntDown</a:t>
            </a:r>
            <a:r>
              <a:rPr sz="3750" spc="-180" dirty="0"/>
              <a:t> </a:t>
            </a:r>
            <a:r>
              <a:rPr sz="3750" spc="-10" dirty="0"/>
              <a:t>Chart</a:t>
            </a:r>
            <a:endParaRPr sz="37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88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872" y="2205228"/>
            <a:ext cx="8391144" cy="44058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7572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0"/>
              </a:spcBef>
            </a:pPr>
            <a:r>
              <a:rPr sz="3950" dirty="0">
                <a:solidFill>
                  <a:srgbClr val="BF0000"/>
                </a:solidFill>
              </a:rPr>
              <a:t>Project</a:t>
            </a:r>
            <a:r>
              <a:rPr sz="3950" spc="-55" dirty="0">
                <a:solidFill>
                  <a:srgbClr val="BF0000"/>
                </a:solidFill>
              </a:rPr>
              <a:t> </a:t>
            </a:r>
            <a:r>
              <a:rPr sz="3950" dirty="0">
                <a:solidFill>
                  <a:srgbClr val="BF0000"/>
                </a:solidFill>
              </a:rPr>
              <a:t>Planning</a:t>
            </a:r>
            <a:r>
              <a:rPr sz="3950" spc="-15" dirty="0">
                <a:solidFill>
                  <a:srgbClr val="BF0000"/>
                </a:solidFill>
              </a:rPr>
              <a:t> </a:t>
            </a:r>
            <a:r>
              <a:rPr sz="3950" spc="-10" dirty="0">
                <a:solidFill>
                  <a:srgbClr val="BF0000"/>
                </a:solidFill>
              </a:rPr>
              <a:t>Activities</a:t>
            </a:r>
            <a:endParaRPr sz="39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06951" y="2010427"/>
            <a:ext cx="8575040" cy="41160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28955" indent="-516255" algn="just">
              <a:lnSpc>
                <a:spcPct val="100000"/>
              </a:lnSpc>
              <a:spcBef>
                <a:spcPts val="63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dirty="0">
                <a:latin typeface="Verdana"/>
                <a:cs typeface="Verdana"/>
              </a:rPr>
              <a:t>Estimating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the</a:t>
            </a:r>
            <a:r>
              <a:rPr sz="2200" spc="-6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following</a:t>
            </a:r>
            <a:r>
              <a:rPr sz="2200" spc="-3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attributes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of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the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project:</a:t>
            </a:r>
            <a:endParaRPr sz="2200">
              <a:latin typeface="Verdana"/>
              <a:cs typeface="Verdana"/>
            </a:endParaRPr>
          </a:p>
          <a:p>
            <a:pPr marL="1010285" marR="208915" lvl="1" indent="-480059" algn="just">
              <a:lnSpc>
                <a:spcPct val="100000"/>
              </a:lnSpc>
              <a:spcBef>
                <a:spcPts val="52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2200" b="1" dirty="0">
                <a:latin typeface="Verdana"/>
                <a:cs typeface="Verdana"/>
              </a:rPr>
              <a:t>Project</a:t>
            </a:r>
            <a:r>
              <a:rPr sz="2200" b="1" spc="-55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size</a:t>
            </a:r>
            <a:r>
              <a:rPr sz="2200" dirty="0">
                <a:latin typeface="Verdana"/>
                <a:cs typeface="Verdana"/>
              </a:rPr>
              <a:t>:</a:t>
            </a:r>
            <a:r>
              <a:rPr sz="2200" spc="-6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What</a:t>
            </a:r>
            <a:r>
              <a:rPr sz="2200" spc="-6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will</a:t>
            </a:r>
            <a:r>
              <a:rPr sz="2200" spc="-6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be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problem</a:t>
            </a:r>
            <a:r>
              <a:rPr sz="2200" b="1" spc="-30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complexity</a:t>
            </a:r>
            <a:r>
              <a:rPr sz="2200" b="1" spc="-50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in </a:t>
            </a:r>
            <a:r>
              <a:rPr sz="2200" dirty="0">
                <a:latin typeface="Verdana"/>
                <a:cs typeface="Verdana"/>
              </a:rPr>
              <a:t>terms</a:t>
            </a:r>
            <a:r>
              <a:rPr sz="2200" spc="-6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of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the</a:t>
            </a:r>
            <a:r>
              <a:rPr sz="2200" spc="-6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effort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and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time</a:t>
            </a:r>
            <a:r>
              <a:rPr sz="2200" spc="-4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required</a:t>
            </a:r>
            <a:r>
              <a:rPr sz="2200" spc="-6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to</a:t>
            </a:r>
            <a:r>
              <a:rPr sz="2200" spc="-7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develop</a:t>
            </a:r>
            <a:r>
              <a:rPr sz="2200" spc="-20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the </a:t>
            </a:r>
            <a:r>
              <a:rPr sz="2200" spc="-10" dirty="0">
                <a:latin typeface="Verdana"/>
                <a:cs typeface="Verdana"/>
              </a:rPr>
              <a:t>product?</a:t>
            </a:r>
            <a:endParaRPr sz="2200">
              <a:latin typeface="Verdana"/>
              <a:cs typeface="Verdana"/>
            </a:endParaRPr>
          </a:p>
          <a:p>
            <a:pPr marL="1010285" marR="529590" lvl="1" indent="-480059">
              <a:lnSpc>
                <a:spcPct val="100000"/>
              </a:lnSpc>
              <a:spcBef>
                <a:spcPts val="53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2200" b="1" dirty="0">
                <a:latin typeface="Verdana"/>
                <a:cs typeface="Verdana"/>
              </a:rPr>
              <a:t>Cost</a:t>
            </a:r>
            <a:r>
              <a:rPr sz="2200" dirty="0">
                <a:latin typeface="Verdana"/>
                <a:cs typeface="Verdana"/>
              </a:rPr>
              <a:t>: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How</a:t>
            </a:r>
            <a:r>
              <a:rPr sz="2200" spc="-3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much</a:t>
            </a:r>
            <a:r>
              <a:rPr sz="2200" spc="-2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is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it</a:t>
            </a:r>
            <a:r>
              <a:rPr sz="2200" spc="-4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going</a:t>
            </a:r>
            <a:r>
              <a:rPr sz="2200" spc="-2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to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cost</a:t>
            </a:r>
            <a:r>
              <a:rPr sz="2200" spc="-2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to</a:t>
            </a:r>
            <a:r>
              <a:rPr sz="2200" spc="-3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develop</a:t>
            </a:r>
            <a:r>
              <a:rPr sz="2200" spc="-20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the </a:t>
            </a:r>
            <a:r>
              <a:rPr sz="2200" spc="-10" dirty="0">
                <a:latin typeface="Verdana"/>
                <a:cs typeface="Verdana"/>
              </a:rPr>
              <a:t>project?</a:t>
            </a:r>
            <a:endParaRPr sz="2200">
              <a:latin typeface="Verdana"/>
              <a:cs typeface="Verdana"/>
            </a:endParaRPr>
          </a:p>
          <a:p>
            <a:pPr marL="1010285" marR="341630" lvl="1" indent="-480059">
              <a:lnSpc>
                <a:spcPct val="100000"/>
              </a:lnSpc>
              <a:spcBef>
                <a:spcPts val="52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2200" b="1" dirty="0">
                <a:latin typeface="Verdana"/>
                <a:cs typeface="Verdana"/>
              </a:rPr>
              <a:t>Duration</a:t>
            </a:r>
            <a:r>
              <a:rPr sz="2200" dirty="0">
                <a:latin typeface="Verdana"/>
                <a:cs typeface="Verdana"/>
              </a:rPr>
              <a:t>:</a:t>
            </a:r>
            <a:r>
              <a:rPr sz="2200" spc="1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How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long</a:t>
            </a:r>
            <a:r>
              <a:rPr sz="2200" spc="-2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is</a:t>
            </a:r>
            <a:r>
              <a:rPr sz="2200" spc="-6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it</a:t>
            </a:r>
            <a:r>
              <a:rPr sz="2200" spc="-2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going</a:t>
            </a:r>
            <a:r>
              <a:rPr sz="2200" spc="-4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to</a:t>
            </a:r>
            <a:r>
              <a:rPr sz="2200" spc="-1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take</a:t>
            </a:r>
            <a:r>
              <a:rPr sz="2200" spc="-3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to</a:t>
            </a:r>
            <a:r>
              <a:rPr sz="2200" spc="-3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complete development?</a:t>
            </a:r>
            <a:endParaRPr sz="220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53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2200" b="1" dirty="0">
                <a:latin typeface="Verdana"/>
                <a:cs typeface="Verdana"/>
              </a:rPr>
              <a:t>Effort</a:t>
            </a:r>
            <a:r>
              <a:rPr sz="2200" dirty="0">
                <a:latin typeface="Verdana"/>
                <a:cs typeface="Verdana"/>
              </a:rPr>
              <a:t>: How</a:t>
            </a:r>
            <a:r>
              <a:rPr sz="2200" spc="-4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much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effort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would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be</a:t>
            </a:r>
            <a:r>
              <a:rPr sz="2200" spc="-4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required?</a:t>
            </a:r>
            <a:endParaRPr sz="2200">
              <a:latin typeface="Verdana"/>
              <a:cs typeface="Verdana"/>
            </a:endParaRPr>
          </a:p>
          <a:p>
            <a:pPr marL="528955" marR="508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Verdana"/>
                <a:cs typeface="Verdana"/>
              </a:rPr>
              <a:t>The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effectiveness</a:t>
            </a:r>
            <a:r>
              <a:rPr sz="2200" b="1" spc="-15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of</a:t>
            </a:r>
            <a:r>
              <a:rPr sz="2200" b="1" spc="-35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the</a:t>
            </a:r>
            <a:r>
              <a:rPr sz="2200" b="1" spc="-40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subsequent</a:t>
            </a:r>
            <a:r>
              <a:rPr sz="2200" b="1" spc="-40" dirty="0">
                <a:latin typeface="Verdana"/>
                <a:cs typeface="Verdana"/>
              </a:rPr>
              <a:t> </a:t>
            </a:r>
            <a:r>
              <a:rPr sz="2200" b="1" spc="-10" dirty="0">
                <a:latin typeface="Verdana"/>
                <a:cs typeface="Verdana"/>
              </a:rPr>
              <a:t>planning </a:t>
            </a:r>
            <a:r>
              <a:rPr sz="2200" b="1" dirty="0">
                <a:latin typeface="Verdana"/>
                <a:cs typeface="Verdana"/>
              </a:rPr>
              <a:t>activities</a:t>
            </a:r>
            <a:r>
              <a:rPr sz="2200" b="1" spc="-2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is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based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on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the</a:t>
            </a:r>
            <a:r>
              <a:rPr sz="2200" spc="-4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accuracy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of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these</a:t>
            </a:r>
            <a:r>
              <a:rPr sz="2200" spc="-6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estimations.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489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95"/>
              </a:spcBef>
            </a:pPr>
            <a:r>
              <a:rPr sz="3750" dirty="0"/>
              <a:t>Sprint</a:t>
            </a:r>
            <a:r>
              <a:rPr sz="3750" spc="-190" dirty="0"/>
              <a:t> </a:t>
            </a:r>
            <a:r>
              <a:rPr sz="3750" dirty="0"/>
              <a:t>BurntDown</a:t>
            </a:r>
            <a:r>
              <a:rPr sz="3750" spc="-180" dirty="0"/>
              <a:t> </a:t>
            </a:r>
            <a:r>
              <a:rPr sz="3750" spc="-10" dirty="0"/>
              <a:t>Chart:Advantages</a:t>
            </a:r>
            <a:endParaRPr sz="37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89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9956" y="2098055"/>
            <a:ext cx="8626475" cy="39484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890" indent="-3175">
              <a:lnSpc>
                <a:spcPct val="101499"/>
              </a:lnSpc>
              <a:spcBef>
                <a:spcPts val="95"/>
              </a:spcBef>
              <a:buSzPct val="94871"/>
              <a:buFont typeface="Verdana"/>
              <a:buChar char="•"/>
              <a:tabLst>
                <a:tab pos="150495" algn="l"/>
              </a:tabLst>
            </a:pPr>
            <a:r>
              <a:rPr sz="1950" b="1" dirty="0">
                <a:latin typeface="Verdana"/>
                <a:cs typeface="Verdana"/>
              </a:rPr>
              <a:t>	Clear</a:t>
            </a:r>
            <a:r>
              <a:rPr sz="1950" b="1" spc="204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Progress</a:t>
            </a:r>
            <a:r>
              <a:rPr sz="1950" b="1" spc="19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Tracking</a:t>
            </a:r>
            <a:r>
              <a:rPr sz="1950" b="1" spc="19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–</a:t>
            </a:r>
            <a:r>
              <a:rPr sz="1950" spc="1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Shows</a:t>
            </a:r>
            <a:r>
              <a:rPr sz="1950" spc="1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how</a:t>
            </a:r>
            <a:r>
              <a:rPr sz="1950" spc="18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much</a:t>
            </a:r>
            <a:r>
              <a:rPr sz="1950" spc="1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work</a:t>
            </a:r>
            <a:r>
              <a:rPr sz="1950" spc="1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is</a:t>
            </a:r>
            <a:r>
              <a:rPr sz="1950" spc="18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completed </a:t>
            </a:r>
            <a:r>
              <a:rPr sz="1950" dirty="0">
                <a:latin typeface="Verdana"/>
                <a:cs typeface="Verdana"/>
              </a:rPr>
              <a:t>and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what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remains,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giving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teams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clear</a:t>
            </a:r>
            <a:r>
              <a:rPr sz="1950" spc="3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picture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sprint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status.</a:t>
            </a:r>
            <a:endParaRPr sz="1950">
              <a:latin typeface="Verdana"/>
              <a:cs typeface="Verdana"/>
            </a:endParaRPr>
          </a:p>
          <a:p>
            <a:pPr marL="12700" marR="5080" indent="-3175">
              <a:lnSpc>
                <a:spcPts val="2380"/>
              </a:lnSpc>
              <a:spcBef>
                <a:spcPts val="80"/>
              </a:spcBef>
              <a:buSzPct val="94871"/>
              <a:buFont typeface="Verdana"/>
              <a:buChar char="•"/>
              <a:tabLst>
                <a:tab pos="150495" algn="l"/>
              </a:tabLst>
            </a:pPr>
            <a:r>
              <a:rPr sz="1950" b="1" dirty="0">
                <a:latin typeface="Verdana"/>
                <a:cs typeface="Verdana"/>
              </a:rPr>
              <a:t>	Motivates</a:t>
            </a:r>
            <a:r>
              <a:rPr sz="1950" b="1" spc="28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the</a:t>
            </a:r>
            <a:r>
              <a:rPr sz="1950" b="1" spc="28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Team</a:t>
            </a:r>
            <a:r>
              <a:rPr sz="1950" b="1" spc="29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–</a:t>
            </a:r>
            <a:r>
              <a:rPr sz="1950" spc="2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Seeing</a:t>
            </a:r>
            <a:r>
              <a:rPr sz="1950" spc="2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progress</a:t>
            </a:r>
            <a:r>
              <a:rPr sz="1950" spc="2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visually</a:t>
            </a:r>
            <a:r>
              <a:rPr sz="1950" spc="2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can</a:t>
            </a:r>
            <a:r>
              <a:rPr sz="1950" spc="2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boost</a:t>
            </a:r>
            <a:r>
              <a:rPr sz="1950" spc="240" dirty="0">
                <a:latin typeface="Verdana"/>
                <a:cs typeface="Verdana"/>
              </a:rPr>
              <a:t> </a:t>
            </a:r>
            <a:r>
              <a:rPr sz="1950" spc="-20" dirty="0">
                <a:latin typeface="Verdana"/>
                <a:cs typeface="Verdana"/>
              </a:rPr>
              <a:t>team </a:t>
            </a:r>
            <a:r>
              <a:rPr sz="1950" dirty="0">
                <a:latin typeface="Verdana"/>
                <a:cs typeface="Verdana"/>
              </a:rPr>
              <a:t>morale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and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encourage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focus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on</a:t>
            </a:r>
            <a:r>
              <a:rPr sz="1950" spc="2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completing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tasks.</a:t>
            </a:r>
            <a:endParaRPr sz="1950">
              <a:latin typeface="Verdana"/>
              <a:cs typeface="Verdana"/>
            </a:endParaRPr>
          </a:p>
          <a:p>
            <a:pPr marL="150495" indent="-140970">
              <a:lnSpc>
                <a:spcPts val="2285"/>
              </a:lnSpc>
              <a:buSzPct val="94871"/>
              <a:buFont typeface="Verdana"/>
              <a:buChar char="•"/>
              <a:tabLst>
                <a:tab pos="150495" algn="l"/>
              </a:tabLst>
            </a:pPr>
            <a:r>
              <a:rPr sz="1950" b="1" dirty="0">
                <a:latin typeface="Verdana"/>
                <a:cs typeface="Verdana"/>
              </a:rPr>
              <a:t>Helps</a:t>
            </a:r>
            <a:r>
              <a:rPr sz="1950" b="1" spc="204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in</a:t>
            </a:r>
            <a:r>
              <a:rPr sz="1950" b="1" spc="21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Sprint</a:t>
            </a:r>
            <a:r>
              <a:rPr sz="1950" b="1" spc="22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Planning</a:t>
            </a:r>
            <a:r>
              <a:rPr sz="1950" b="1" spc="21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–</a:t>
            </a:r>
            <a:r>
              <a:rPr sz="1950" spc="1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Provides</a:t>
            </a:r>
            <a:r>
              <a:rPr sz="1950" spc="21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insights</a:t>
            </a:r>
            <a:r>
              <a:rPr sz="1950" spc="19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into</a:t>
            </a:r>
            <a:r>
              <a:rPr sz="1950" spc="204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team</a:t>
            </a:r>
            <a:r>
              <a:rPr sz="1950" spc="19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velocity,</a:t>
            </a:r>
            <a:endParaRPr sz="1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dirty="0">
                <a:latin typeface="Verdana"/>
                <a:cs typeface="Verdana"/>
              </a:rPr>
              <a:t>helping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improve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future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sprint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planning.</a:t>
            </a:r>
            <a:endParaRPr sz="1950">
              <a:latin typeface="Verdana"/>
              <a:cs typeface="Verdana"/>
            </a:endParaRPr>
          </a:p>
          <a:p>
            <a:pPr marL="12700" marR="8255" indent="-3175" algn="just">
              <a:lnSpc>
                <a:spcPts val="2380"/>
              </a:lnSpc>
              <a:spcBef>
                <a:spcPts val="85"/>
              </a:spcBef>
              <a:buSzPct val="94871"/>
              <a:buFont typeface="Verdana"/>
              <a:buChar char="•"/>
              <a:tabLst>
                <a:tab pos="150495" algn="l"/>
              </a:tabLst>
            </a:pPr>
            <a:r>
              <a:rPr sz="1950" b="1" dirty="0">
                <a:latin typeface="Verdana"/>
                <a:cs typeface="Verdana"/>
              </a:rPr>
              <a:t>	Encourages</a:t>
            </a:r>
            <a:r>
              <a:rPr sz="1950" b="1" spc="44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Transparency</a:t>
            </a:r>
            <a:r>
              <a:rPr sz="1950" b="1" spc="4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–</a:t>
            </a:r>
            <a:r>
              <a:rPr sz="1950" spc="434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Stakeholders</a:t>
            </a:r>
            <a:r>
              <a:rPr sz="1950" spc="43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and</a:t>
            </a:r>
            <a:r>
              <a:rPr sz="1950" spc="42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team</a:t>
            </a:r>
            <a:r>
              <a:rPr sz="1950" spc="44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members </a:t>
            </a:r>
            <a:r>
              <a:rPr sz="1950" dirty="0">
                <a:latin typeface="Verdana"/>
                <a:cs typeface="Verdana"/>
              </a:rPr>
              <a:t>can</a:t>
            </a:r>
            <a:r>
              <a:rPr sz="1950" spc="29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easily</a:t>
            </a:r>
            <a:r>
              <a:rPr sz="1950" spc="30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understand</a:t>
            </a:r>
            <a:r>
              <a:rPr sz="1950" spc="31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sprint</a:t>
            </a:r>
            <a:r>
              <a:rPr sz="1950" spc="31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progress</a:t>
            </a:r>
            <a:r>
              <a:rPr sz="1950" spc="30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without</a:t>
            </a:r>
            <a:r>
              <a:rPr sz="1950" spc="30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needing</a:t>
            </a:r>
            <a:r>
              <a:rPr sz="1950" spc="310" dirty="0">
                <a:latin typeface="Verdana"/>
                <a:cs typeface="Verdana"/>
              </a:rPr>
              <a:t>  </a:t>
            </a:r>
            <a:r>
              <a:rPr sz="1950" spc="-20" dirty="0">
                <a:latin typeface="Verdana"/>
                <a:cs typeface="Verdana"/>
              </a:rPr>
              <a:t>long </a:t>
            </a:r>
            <a:r>
              <a:rPr sz="1950" spc="-10" dirty="0">
                <a:latin typeface="Verdana"/>
                <a:cs typeface="Verdana"/>
              </a:rPr>
              <a:t>explanations.</a:t>
            </a:r>
            <a:endParaRPr sz="1950">
              <a:latin typeface="Verdana"/>
              <a:cs typeface="Verdana"/>
            </a:endParaRPr>
          </a:p>
          <a:p>
            <a:pPr marL="150495" indent="-140970" algn="just">
              <a:lnSpc>
                <a:spcPts val="2280"/>
              </a:lnSpc>
              <a:buSzPct val="94871"/>
              <a:buFont typeface="Verdana"/>
              <a:buChar char="•"/>
              <a:tabLst>
                <a:tab pos="150495" algn="l"/>
              </a:tabLst>
            </a:pPr>
            <a:r>
              <a:rPr sz="1950" b="1" dirty="0">
                <a:latin typeface="Verdana"/>
                <a:cs typeface="Verdana"/>
              </a:rPr>
              <a:t>Early</a:t>
            </a:r>
            <a:r>
              <a:rPr sz="1950" b="1" spc="55" dirty="0">
                <a:latin typeface="Verdana"/>
                <a:cs typeface="Verdana"/>
              </a:rPr>
              <a:t>  </a:t>
            </a:r>
            <a:r>
              <a:rPr sz="1950" b="1" dirty="0">
                <a:latin typeface="Verdana"/>
                <a:cs typeface="Verdana"/>
              </a:rPr>
              <a:t>Problem</a:t>
            </a:r>
            <a:r>
              <a:rPr sz="1950" b="1" spc="50" dirty="0">
                <a:latin typeface="Verdana"/>
                <a:cs typeface="Verdana"/>
              </a:rPr>
              <a:t>  </a:t>
            </a:r>
            <a:r>
              <a:rPr sz="1950" b="1" dirty="0">
                <a:latin typeface="Verdana"/>
                <a:cs typeface="Verdana"/>
              </a:rPr>
              <a:t>Detection</a:t>
            </a:r>
            <a:r>
              <a:rPr sz="1950" b="1" spc="6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–</a:t>
            </a:r>
            <a:r>
              <a:rPr sz="1950" spc="4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Identifies</a:t>
            </a:r>
            <a:r>
              <a:rPr sz="1950" spc="5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if</a:t>
            </a:r>
            <a:r>
              <a:rPr sz="1950" spc="4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3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team</a:t>
            </a:r>
            <a:r>
              <a:rPr sz="1950" spc="3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is</a:t>
            </a:r>
            <a:r>
              <a:rPr sz="1950" spc="50" dirty="0">
                <a:latin typeface="Verdana"/>
                <a:cs typeface="Verdana"/>
              </a:rPr>
              <a:t>  </a:t>
            </a:r>
            <a:r>
              <a:rPr sz="1950" spc="-10" dirty="0">
                <a:latin typeface="Verdana"/>
                <a:cs typeface="Verdana"/>
              </a:rPr>
              <a:t>behind</a:t>
            </a:r>
            <a:endParaRPr sz="195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35"/>
              </a:spcBef>
            </a:pPr>
            <a:r>
              <a:rPr sz="1950" dirty="0">
                <a:latin typeface="Verdana"/>
                <a:cs typeface="Verdana"/>
              </a:rPr>
              <a:t>schedule,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allowing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adjustments</a:t>
            </a:r>
            <a:r>
              <a:rPr sz="1950" spc="10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before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sprint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ends.</a:t>
            </a:r>
            <a:endParaRPr sz="1950">
              <a:latin typeface="Verdana"/>
              <a:cs typeface="Verdana"/>
            </a:endParaRPr>
          </a:p>
          <a:p>
            <a:pPr marL="12700" marR="5715" indent="-3175" algn="just">
              <a:lnSpc>
                <a:spcPts val="2380"/>
              </a:lnSpc>
              <a:spcBef>
                <a:spcPts val="80"/>
              </a:spcBef>
              <a:buSzPct val="94871"/>
              <a:buFont typeface="Verdana"/>
              <a:buChar char="•"/>
              <a:tabLst>
                <a:tab pos="150495" algn="l"/>
              </a:tabLst>
            </a:pPr>
            <a:r>
              <a:rPr sz="1950" b="1" dirty="0">
                <a:latin typeface="Verdana"/>
                <a:cs typeface="Verdana"/>
              </a:rPr>
              <a:t>	Identifies</a:t>
            </a:r>
            <a:r>
              <a:rPr sz="1950" b="1" spc="70" dirty="0">
                <a:latin typeface="Verdana"/>
                <a:cs typeface="Verdana"/>
              </a:rPr>
              <a:t>  </a:t>
            </a:r>
            <a:r>
              <a:rPr sz="1950" b="1" dirty="0">
                <a:latin typeface="Verdana"/>
                <a:cs typeface="Verdana"/>
              </a:rPr>
              <a:t>Scope</a:t>
            </a:r>
            <a:r>
              <a:rPr sz="1950" b="1" spc="70" dirty="0">
                <a:latin typeface="Verdana"/>
                <a:cs typeface="Verdana"/>
              </a:rPr>
              <a:t>  </a:t>
            </a:r>
            <a:r>
              <a:rPr sz="1950" b="1" dirty="0">
                <a:latin typeface="Verdana"/>
                <a:cs typeface="Verdana"/>
              </a:rPr>
              <a:t>Creep</a:t>
            </a:r>
            <a:r>
              <a:rPr sz="1950" b="1" spc="6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–</a:t>
            </a:r>
            <a:r>
              <a:rPr sz="1950" spc="4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Any</a:t>
            </a:r>
            <a:r>
              <a:rPr sz="1950" spc="5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unexpected</a:t>
            </a:r>
            <a:r>
              <a:rPr sz="1950" spc="5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increase</a:t>
            </a:r>
            <a:r>
              <a:rPr sz="1950" spc="4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in</a:t>
            </a:r>
            <a:r>
              <a:rPr sz="1950" spc="45" dirty="0">
                <a:latin typeface="Verdana"/>
                <a:cs typeface="Verdana"/>
              </a:rPr>
              <a:t>  </a:t>
            </a:r>
            <a:r>
              <a:rPr sz="1950" spc="-20" dirty="0">
                <a:latin typeface="Verdana"/>
                <a:cs typeface="Verdana"/>
              </a:rPr>
              <a:t>work </a:t>
            </a:r>
            <a:r>
              <a:rPr sz="1950" dirty="0">
                <a:latin typeface="Verdana"/>
                <a:cs typeface="Verdana"/>
              </a:rPr>
              <a:t>(upward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trend)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signals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scope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creep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that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needs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to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be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managed.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227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4"/>
              </a:spcBef>
            </a:pPr>
            <a:r>
              <a:rPr sz="3500" dirty="0"/>
              <a:t>Sprint BurntDown</a:t>
            </a:r>
            <a:r>
              <a:rPr sz="3500" spc="20" dirty="0"/>
              <a:t> </a:t>
            </a:r>
            <a:r>
              <a:rPr sz="3500" spc="-10" dirty="0"/>
              <a:t>Chart:Disadvantages</a:t>
            </a:r>
            <a:endParaRPr sz="35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90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9644" y="2050784"/>
            <a:ext cx="9213850" cy="42500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350" indent="-3175">
              <a:lnSpc>
                <a:spcPct val="101600"/>
              </a:lnSpc>
              <a:spcBef>
                <a:spcPts val="90"/>
              </a:spcBef>
              <a:buSzPct val="94871"/>
              <a:buFont typeface="Verdana"/>
              <a:buChar char="•"/>
              <a:tabLst>
                <a:tab pos="150495" algn="l"/>
              </a:tabLst>
            </a:pPr>
            <a:r>
              <a:rPr sz="1950" b="1" dirty="0">
                <a:latin typeface="Verdana"/>
                <a:cs typeface="Verdana"/>
              </a:rPr>
              <a:t>	Doesn’t</a:t>
            </a:r>
            <a:r>
              <a:rPr sz="1950" b="1" spc="28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Show</a:t>
            </a:r>
            <a:r>
              <a:rPr sz="1950" b="1" spc="28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Task</a:t>
            </a:r>
            <a:r>
              <a:rPr sz="1950" b="1" spc="29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Complexity</a:t>
            </a:r>
            <a:r>
              <a:rPr sz="1950" b="1" spc="29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–</a:t>
            </a:r>
            <a:r>
              <a:rPr sz="1950" spc="2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Only</a:t>
            </a:r>
            <a:r>
              <a:rPr sz="1950" spc="2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tracks</a:t>
            </a:r>
            <a:r>
              <a:rPr sz="1950" spc="2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work</a:t>
            </a:r>
            <a:r>
              <a:rPr sz="1950" spc="254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completed,</a:t>
            </a:r>
            <a:r>
              <a:rPr sz="1950" spc="270" dirty="0">
                <a:latin typeface="Verdana"/>
                <a:cs typeface="Verdana"/>
              </a:rPr>
              <a:t> </a:t>
            </a:r>
            <a:r>
              <a:rPr sz="1950" spc="-25" dirty="0">
                <a:latin typeface="Verdana"/>
                <a:cs typeface="Verdana"/>
              </a:rPr>
              <a:t>not </a:t>
            </a:r>
            <a:r>
              <a:rPr sz="1950" dirty="0">
                <a:latin typeface="Verdana"/>
                <a:cs typeface="Verdana"/>
              </a:rPr>
              <a:t>how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difficult</a:t>
            </a:r>
            <a:r>
              <a:rPr sz="1950" spc="10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or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time-consuming</a:t>
            </a:r>
            <a:r>
              <a:rPr sz="1950" spc="10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remaining</a:t>
            </a:r>
            <a:r>
              <a:rPr sz="1950" spc="10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tasks</a:t>
            </a:r>
            <a:r>
              <a:rPr sz="1950" spc="25" dirty="0">
                <a:latin typeface="Verdana"/>
                <a:cs typeface="Verdana"/>
              </a:rPr>
              <a:t> </a:t>
            </a:r>
            <a:r>
              <a:rPr sz="1950" spc="-20" dirty="0">
                <a:latin typeface="Verdana"/>
                <a:cs typeface="Verdana"/>
              </a:rPr>
              <a:t>are.</a:t>
            </a:r>
            <a:endParaRPr sz="1950">
              <a:latin typeface="Verdana"/>
              <a:cs typeface="Verdana"/>
            </a:endParaRPr>
          </a:p>
          <a:p>
            <a:pPr marL="12700" marR="9525" indent="-3175">
              <a:lnSpc>
                <a:spcPts val="2380"/>
              </a:lnSpc>
              <a:spcBef>
                <a:spcPts val="80"/>
              </a:spcBef>
              <a:buSzPct val="94871"/>
              <a:buFont typeface="Verdana"/>
              <a:buChar char="•"/>
              <a:tabLst>
                <a:tab pos="150495" algn="l"/>
                <a:tab pos="732155" algn="l"/>
                <a:tab pos="1938655" algn="l"/>
                <a:tab pos="3447415" algn="l"/>
                <a:tab pos="3804285" algn="l"/>
                <a:tab pos="5438775" algn="l"/>
                <a:tab pos="6294120" algn="l"/>
                <a:tab pos="7374890" algn="l"/>
                <a:tab pos="8491855" algn="l"/>
              </a:tabLst>
            </a:pPr>
            <a:r>
              <a:rPr sz="1950" b="1" spc="-25" dirty="0">
                <a:latin typeface="Verdana"/>
                <a:cs typeface="Verdana"/>
              </a:rPr>
              <a:t>	No</a:t>
            </a:r>
            <a:r>
              <a:rPr sz="1950" b="1" dirty="0">
                <a:latin typeface="Verdana"/>
                <a:cs typeface="Verdana"/>
              </a:rPr>
              <a:t>	</a:t>
            </a:r>
            <a:r>
              <a:rPr sz="1950" b="1" spc="-10" dirty="0">
                <a:latin typeface="Verdana"/>
                <a:cs typeface="Verdana"/>
              </a:rPr>
              <a:t>Quality</a:t>
            </a:r>
            <a:r>
              <a:rPr sz="1950" b="1" dirty="0">
                <a:latin typeface="Verdana"/>
                <a:cs typeface="Verdana"/>
              </a:rPr>
              <a:t>	</a:t>
            </a:r>
            <a:r>
              <a:rPr sz="1950" b="1" spc="-10" dirty="0">
                <a:latin typeface="Verdana"/>
                <a:cs typeface="Verdana"/>
              </a:rPr>
              <a:t>Indicator</a:t>
            </a:r>
            <a:r>
              <a:rPr sz="1950" b="1" dirty="0">
                <a:latin typeface="Verdana"/>
                <a:cs typeface="Verdana"/>
              </a:rPr>
              <a:t>	</a:t>
            </a:r>
            <a:r>
              <a:rPr sz="1950" spc="-60" dirty="0">
                <a:latin typeface="Verdana"/>
                <a:cs typeface="Verdana"/>
              </a:rPr>
              <a:t>–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Completing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tasks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quickly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doesn’t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0" dirty="0">
                <a:latin typeface="Verdana"/>
                <a:cs typeface="Verdana"/>
              </a:rPr>
              <a:t>mean </a:t>
            </a:r>
            <a:r>
              <a:rPr sz="1950" dirty="0">
                <a:latin typeface="Verdana"/>
                <a:cs typeface="Verdana"/>
              </a:rPr>
              <a:t>they’re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done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well;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technical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debt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isn’t</a:t>
            </a:r>
            <a:r>
              <a:rPr sz="1950" spc="10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visible.</a:t>
            </a:r>
            <a:endParaRPr sz="1950">
              <a:latin typeface="Verdana"/>
              <a:cs typeface="Verdana"/>
            </a:endParaRPr>
          </a:p>
          <a:p>
            <a:pPr marL="150495" indent="-140970">
              <a:lnSpc>
                <a:spcPts val="2285"/>
              </a:lnSpc>
              <a:buSzPct val="94871"/>
              <a:buFont typeface="Verdana"/>
              <a:buChar char="•"/>
              <a:tabLst>
                <a:tab pos="150495" algn="l"/>
                <a:tab pos="1398270" algn="l"/>
                <a:tab pos="2351405" algn="l"/>
                <a:tab pos="3960495" algn="l"/>
                <a:tab pos="6052185" algn="l"/>
                <a:tab pos="6383655" algn="l"/>
                <a:tab pos="6760845" algn="l"/>
                <a:tab pos="7875270" algn="l"/>
                <a:tab pos="8360409" algn="l"/>
              </a:tabLst>
            </a:pPr>
            <a:r>
              <a:rPr sz="1950" b="1" spc="-10" dirty="0">
                <a:latin typeface="Verdana"/>
                <a:cs typeface="Verdana"/>
              </a:rPr>
              <a:t>Doesn’t</a:t>
            </a:r>
            <a:r>
              <a:rPr sz="1950" b="1" dirty="0">
                <a:latin typeface="Verdana"/>
                <a:cs typeface="Verdana"/>
              </a:rPr>
              <a:t>	</a:t>
            </a:r>
            <a:r>
              <a:rPr sz="1950" b="1" spc="-20" dirty="0">
                <a:latin typeface="Verdana"/>
                <a:cs typeface="Verdana"/>
              </a:rPr>
              <a:t>Show</a:t>
            </a:r>
            <a:r>
              <a:rPr sz="1950" b="1" dirty="0">
                <a:latin typeface="Verdana"/>
                <a:cs typeface="Verdana"/>
              </a:rPr>
              <a:t>	</a:t>
            </a:r>
            <a:r>
              <a:rPr sz="1950" b="1" spc="-10" dirty="0">
                <a:latin typeface="Verdana"/>
                <a:cs typeface="Verdana"/>
              </a:rPr>
              <a:t>Individual</a:t>
            </a:r>
            <a:r>
              <a:rPr sz="1950" b="1" dirty="0">
                <a:latin typeface="Verdana"/>
                <a:cs typeface="Verdana"/>
              </a:rPr>
              <a:t>	</a:t>
            </a:r>
            <a:r>
              <a:rPr sz="1950" b="1" spc="-10" dirty="0">
                <a:latin typeface="Verdana"/>
                <a:cs typeface="Verdana"/>
              </a:rPr>
              <a:t>Contributions</a:t>
            </a:r>
            <a:r>
              <a:rPr sz="1950" b="1" dirty="0">
                <a:latin typeface="Verdana"/>
                <a:cs typeface="Verdana"/>
              </a:rPr>
              <a:t>	</a:t>
            </a:r>
            <a:r>
              <a:rPr sz="1950" spc="-50" dirty="0">
                <a:latin typeface="Verdana"/>
                <a:cs typeface="Verdana"/>
              </a:rPr>
              <a:t>–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It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focuses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on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overall</a:t>
            </a:r>
            <a:endParaRPr sz="1950">
              <a:latin typeface="Verdana"/>
              <a:cs typeface="Verdana"/>
            </a:endParaRPr>
          </a:p>
          <a:p>
            <a:pPr marL="12700" marR="6350">
              <a:lnSpc>
                <a:spcPts val="2380"/>
              </a:lnSpc>
              <a:spcBef>
                <a:spcPts val="85"/>
              </a:spcBef>
            </a:pPr>
            <a:r>
              <a:rPr sz="1950" dirty="0">
                <a:latin typeface="Verdana"/>
                <a:cs typeface="Verdana"/>
              </a:rPr>
              <a:t>team</a:t>
            </a:r>
            <a:r>
              <a:rPr sz="1950" spc="31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progress,</a:t>
            </a:r>
            <a:r>
              <a:rPr sz="1950" spc="3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not</a:t>
            </a:r>
            <a:r>
              <a:rPr sz="1950" spc="3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individual</a:t>
            </a:r>
            <a:r>
              <a:rPr sz="1950" spc="3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performance,</a:t>
            </a:r>
            <a:r>
              <a:rPr sz="1950" spc="3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which</a:t>
            </a:r>
            <a:r>
              <a:rPr sz="1950" spc="3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may</a:t>
            </a:r>
            <a:r>
              <a:rPr sz="1950" spc="3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be</a:t>
            </a:r>
            <a:r>
              <a:rPr sz="1950" spc="33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</a:t>
            </a:r>
            <a:r>
              <a:rPr sz="1950" spc="34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drawback </a:t>
            </a:r>
            <a:r>
              <a:rPr sz="1950" dirty="0">
                <a:latin typeface="Verdana"/>
                <a:cs typeface="Verdana"/>
              </a:rPr>
              <a:t>for</a:t>
            </a:r>
            <a:r>
              <a:rPr sz="1950" spc="2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some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managers.</a:t>
            </a:r>
            <a:endParaRPr sz="1950">
              <a:latin typeface="Verdana"/>
              <a:cs typeface="Verdana"/>
            </a:endParaRPr>
          </a:p>
          <a:p>
            <a:pPr marL="150495" indent="-140970">
              <a:lnSpc>
                <a:spcPts val="2285"/>
              </a:lnSpc>
              <a:buSzPct val="94871"/>
              <a:buFont typeface="Verdana"/>
              <a:buChar char="•"/>
              <a:tabLst>
                <a:tab pos="150495" algn="l"/>
              </a:tabLst>
            </a:pPr>
            <a:r>
              <a:rPr sz="1950" b="1" dirty="0">
                <a:latin typeface="Verdana"/>
                <a:cs typeface="Verdana"/>
              </a:rPr>
              <a:t>Potential</a:t>
            </a:r>
            <a:r>
              <a:rPr sz="1950" b="1" spc="17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for</a:t>
            </a:r>
            <a:r>
              <a:rPr sz="1950" b="1" spc="19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Misinterpretation</a:t>
            </a:r>
            <a:r>
              <a:rPr sz="1950" b="1" spc="204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–</a:t>
            </a:r>
            <a:r>
              <a:rPr sz="1950" spc="1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Stakeholders</a:t>
            </a:r>
            <a:r>
              <a:rPr sz="1950" spc="1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unfamiliar</a:t>
            </a:r>
            <a:r>
              <a:rPr sz="1950" spc="1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with</a:t>
            </a:r>
            <a:r>
              <a:rPr sz="1950" spc="17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Agile</a:t>
            </a:r>
            <a:endParaRPr sz="1950">
              <a:latin typeface="Verdana"/>
              <a:cs typeface="Verdana"/>
            </a:endParaRPr>
          </a:p>
          <a:p>
            <a:pPr marL="12700" marR="8255">
              <a:lnSpc>
                <a:spcPct val="101499"/>
              </a:lnSpc>
            </a:pPr>
            <a:r>
              <a:rPr sz="1950" dirty="0">
                <a:latin typeface="Verdana"/>
                <a:cs typeface="Verdana"/>
              </a:rPr>
              <a:t>might</a:t>
            </a:r>
            <a:r>
              <a:rPr sz="1950" spc="2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panic</a:t>
            </a:r>
            <a:r>
              <a:rPr sz="1950" spc="2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if</a:t>
            </a:r>
            <a:r>
              <a:rPr sz="1950" spc="2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they</a:t>
            </a:r>
            <a:r>
              <a:rPr sz="1950" spc="229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see</a:t>
            </a:r>
            <a:r>
              <a:rPr sz="1950" spc="2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little</a:t>
            </a:r>
            <a:r>
              <a:rPr sz="1950" spc="2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progress</a:t>
            </a:r>
            <a:r>
              <a:rPr sz="1950" spc="2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initially,</a:t>
            </a:r>
            <a:r>
              <a:rPr sz="1950" spc="2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even</a:t>
            </a:r>
            <a:r>
              <a:rPr sz="1950" spc="2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though</a:t>
            </a:r>
            <a:r>
              <a:rPr sz="1950" spc="2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sprints</a:t>
            </a:r>
            <a:r>
              <a:rPr sz="1950" spc="250" dirty="0">
                <a:latin typeface="Verdana"/>
                <a:cs typeface="Verdana"/>
              </a:rPr>
              <a:t> </a:t>
            </a:r>
            <a:r>
              <a:rPr sz="1950" spc="-25" dirty="0">
                <a:latin typeface="Verdana"/>
                <a:cs typeface="Verdana"/>
              </a:rPr>
              <a:t>are </a:t>
            </a:r>
            <a:r>
              <a:rPr sz="1950" dirty="0">
                <a:latin typeface="Verdana"/>
                <a:cs typeface="Verdana"/>
              </a:rPr>
              <a:t>often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front-</a:t>
            </a:r>
            <a:r>
              <a:rPr sz="1950" dirty="0">
                <a:latin typeface="Verdana"/>
                <a:cs typeface="Verdana"/>
              </a:rPr>
              <a:t>loaded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with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research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and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planning.</a:t>
            </a:r>
            <a:endParaRPr sz="1950">
              <a:latin typeface="Verdana"/>
              <a:cs typeface="Verdana"/>
            </a:endParaRPr>
          </a:p>
          <a:p>
            <a:pPr marL="12700" marR="6350" indent="-3175">
              <a:lnSpc>
                <a:spcPts val="2380"/>
              </a:lnSpc>
              <a:spcBef>
                <a:spcPts val="85"/>
              </a:spcBef>
              <a:buSzPct val="94871"/>
              <a:buFont typeface="Verdana"/>
              <a:buChar char="•"/>
              <a:tabLst>
                <a:tab pos="150495" algn="l"/>
              </a:tabLst>
            </a:pPr>
            <a:r>
              <a:rPr sz="1950" b="1" dirty="0">
                <a:latin typeface="Verdana"/>
                <a:cs typeface="Verdana"/>
              </a:rPr>
              <a:t>	Can</a:t>
            </a:r>
            <a:r>
              <a:rPr sz="1950" b="1" spc="10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Be</a:t>
            </a:r>
            <a:r>
              <a:rPr sz="1950" b="1" spc="9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Misleading</a:t>
            </a:r>
            <a:r>
              <a:rPr sz="1950" b="1" spc="9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–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flat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line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early</a:t>
            </a:r>
            <a:r>
              <a:rPr sz="1950" spc="10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sprint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might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indicate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spc="-20" dirty="0">
                <a:latin typeface="Verdana"/>
                <a:cs typeface="Verdana"/>
              </a:rPr>
              <a:t>slow </a:t>
            </a:r>
            <a:r>
              <a:rPr sz="1950" dirty="0">
                <a:latin typeface="Verdana"/>
                <a:cs typeface="Verdana"/>
              </a:rPr>
              <a:t>progress,</a:t>
            </a:r>
            <a:r>
              <a:rPr sz="1950" spc="3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but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work</a:t>
            </a:r>
            <a:r>
              <a:rPr sz="1950" spc="3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could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be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getting</a:t>
            </a:r>
            <a:r>
              <a:rPr sz="1950" spc="9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done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larger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chunks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later.</a:t>
            </a:r>
            <a:endParaRPr sz="1950">
              <a:latin typeface="Verdana"/>
              <a:cs typeface="Verdana"/>
            </a:endParaRPr>
          </a:p>
          <a:p>
            <a:pPr marL="150495" indent="-140970">
              <a:lnSpc>
                <a:spcPts val="2285"/>
              </a:lnSpc>
              <a:buSzPct val="94871"/>
              <a:buFont typeface="Verdana"/>
              <a:buChar char="•"/>
              <a:tabLst>
                <a:tab pos="150495" algn="l"/>
                <a:tab pos="850265" algn="l"/>
                <a:tab pos="1946275" algn="l"/>
                <a:tab pos="3917950" algn="l"/>
                <a:tab pos="5337175" algn="l"/>
                <a:tab pos="5666740" algn="l"/>
                <a:tab pos="6642100" algn="l"/>
                <a:tab pos="7353934" algn="l"/>
                <a:tab pos="8077834" algn="l"/>
                <a:tab pos="8500745" algn="l"/>
              </a:tabLst>
            </a:pPr>
            <a:r>
              <a:rPr sz="1950" b="1" spc="-25" dirty="0">
                <a:latin typeface="Verdana"/>
                <a:cs typeface="Verdana"/>
              </a:rPr>
              <a:t>Can</a:t>
            </a:r>
            <a:r>
              <a:rPr sz="1950" b="1" dirty="0">
                <a:latin typeface="Verdana"/>
                <a:cs typeface="Verdana"/>
              </a:rPr>
              <a:t>	</a:t>
            </a:r>
            <a:r>
              <a:rPr sz="1950" b="1" spc="-10" dirty="0">
                <a:latin typeface="Verdana"/>
                <a:cs typeface="Verdana"/>
              </a:rPr>
              <a:t>Create</a:t>
            </a:r>
            <a:r>
              <a:rPr sz="1950" b="1" dirty="0">
                <a:latin typeface="Verdana"/>
                <a:cs typeface="Verdana"/>
              </a:rPr>
              <a:t>	</a:t>
            </a:r>
            <a:r>
              <a:rPr sz="1950" b="1" spc="-10" dirty="0">
                <a:latin typeface="Verdana"/>
                <a:cs typeface="Verdana"/>
              </a:rPr>
              <a:t>Unnecessary</a:t>
            </a:r>
            <a:r>
              <a:rPr sz="1950" b="1" dirty="0">
                <a:latin typeface="Verdana"/>
                <a:cs typeface="Verdana"/>
              </a:rPr>
              <a:t>	</a:t>
            </a:r>
            <a:r>
              <a:rPr sz="1950" b="1" spc="-10" dirty="0">
                <a:latin typeface="Verdana"/>
                <a:cs typeface="Verdana"/>
              </a:rPr>
              <a:t>Pressure</a:t>
            </a:r>
            <a:r>
              <a:rPr sz="1950" b="1" dirty="0">
                <a:latin typeface="Verdana"/>
                <a:cs typeface="Verdana"/>
              </a:rPr>
              <a:t>	</a:t>
            </a:r>
            <a:r>
              <a:rPr sz="1950" spc="-50" dirty="0">
                <a:latin typeface="Verdana"/>
                <a:cs typeface="Verdana"/>
              </a:rPr>
              <a:t>–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Teams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may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0" dirty="0">
                <a:latin typeface="Verdana"/>
                <a:cs typeface="Verdana"/>
              </a:rPr>
              <a:t>rush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to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"burn</a:t>
            </a:r>
            <a:endParaRPr sz="1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dirty="0">
                <a:latin typeface="Verdana"/>
                <a:cs typeface="Verdana"/>
              </a:rPr>
              <a:t>down"</a:t>
            </a:r>
            <a:r>
              <a:rPr sz="1950" spc="3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points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rather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than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focusing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on</a:t>
            </a:r>
            <a:r>
              <a:rPr sz="1950" spc="2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delivering</a:t>
            </a:r>
            <a:r>
              <a:rPr sz="1950" spc="9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value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properly.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227" rIns="0" bIns="0" rtlCol="0">
            <a:spAutoFit/>
          </a:bodyPr>
          <a:lstStyle/>
          <a:p>
            <a:pPr marL="523240">
              <a:lnSpc>
                <a:spcPct val="100000"/>
              </a:lnSpc>
              <a:spcBef>
                <a:spcPts val="114"/>
              </a:spcBef>
            </a:pPr>
            <a:r>
              <a:rPr sz="3500" spc="-10" dirty="0"/>
              <a:t>Flowchart</a:t>
            </a:r>
            <a:endParaRPr sz="35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91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068" y="1531620"/>
            <a:ext cx="9314687" cy="542544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8396" y="2039111"/>
            <a:ext cx="3715511" cy="470153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92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227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4"/>
              </a:spcBef>
            </a:pPr>
            <a:r>
              <a:rPr sz="3500" spc="-10" dirty="0"/>
              <a:t>Flowchart:Advantages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9059659" y="7020596"/>
            <a:ext cx="2393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latin typeface="Verdana"/>
                <a:cs typeface="Verdana"/>
              </a:rPr>
              <a:t>93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0836" y="2030908"/>
            <a:ext cx="9380855" cy="505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985" algn="just">
              <a:lnSpc>
                <a:spcPct val="100000"/>
              </a:lnSpc>
              <a:spcBef>
                <a:spcPts val="95"/>
              </a:spcBef>
              <a:buSzPct val="95454"/>
              <a:buFont typeface="Verdana"/>
              <a:buChar char="•"/>
              <a:tabLst>
                <a:tab pos="164465" algn="l"/>
              </a:tabLst>
            </a:pPr>
            <a:r>
              <a:rPr sz="2200" b="1" dirty="0">
                <a:latin typeface="Verdana"/>
                <a:cs typeface="Verdana"/>
              </a:rPr>
              <a:t>	Clear</a:t>
            </a:r>
            <a:r>
              <a:rPr sz="2200" b="1" spc="110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Visualization</a:t>
            </a:r>
            <a:r>
              <a:rPr sz="2200" b="1" spc="8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–</a:t>
            </a:r>
            <a:r>
              <a:rPr sz="2200" spc="7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Helps</a:t>
            </a:r>
            <a:r>
              <a:rPr sz="2200" spc="6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stakeholders</a:t>
            </a:r>
            <a:r>
              <a:rPr sz="2200" spc="6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easily</a:t>
            </a:r>
            <a:r>
              <a:rPr sz="2200" spc="6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understand</a:t>
            </a:r>
            <a:r>
              <a:rPr sz="2200" spc="60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the </a:t>
            </a:r>
            <a:r>
              <a:rPr sz="2200" dirty="0">
                <a:latin typeface="Verdana"/>
                <a:cs typeface="Verdana"/>
              </a:rPr>
              <a:t>project</a:t>
            </a:r>
            <a:r>
              <a:rPr sz="2200" spc="-9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flow,</a:t>
            </a:r>
            <a:r>
              <a:rPr sz="2200" spc="-10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dependencies,</a:t>
            </a:r>
            <a:r>
              <a:rPr sz="2200" spc="-9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and</a:t>
            </a:r>
            <a:r>
              <a:rPr sz="2200" spc="-8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task</a:t>
            </a:r>
            <a:r>
              <a:rPr sz="2200" spc="-8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order.</a:t>
            </a:r>
            <a:endParaRPr sz="2200">
              <a:latin typeface="Verdana"/>
              <a:cs typeface="Verdana"/>
            </a:endParaRPr>
          </a:p>
          <a:p>
            <a:pPr marL="12700" marR="7620" indent="-6985" algn="just">
              <a:lnSpc>
                <a:spcPct val="100000"/>
              </a:lnSpc>
              <a:buSzPct val="95454"/>
              <a:buFont typeface="Verdana"/>
              <a:buChar char="•"/>
              <a:tabLst>
                <a:tab pos="164465" algn="l"/>
              </a:tabLst>
            </a:pPr>
            <a:r>
              <a:rPr sz="2200" b="1" dirty="0">
                <a:latin typeface="Verdana"/>
                <a:cs typeface="Verdana"/>
              </a:rPr>
              <a:t>	Identifies</a:t>
            </a:r>
            <a:r>
              <a:rPr sz="2200" b="1" spc="55" dirty="0">
                <a:latin typeface="Verdana"/>
                <a:cs typeface="Verdana"/>
              </a:rPr>
              <a:t>  </a:t>
            </a:r>
            <a:r>
              <a:rPr sz="2200" b="1" dirty="0">
                <a:latin typeface="Verdana"/>
                <a:cs typeface="Verdana"/>
              </a:rPr>
              <a:t>Dependencies</a:t>
            </a:r>
            <a:r>
              <a:rPr sz="2200" b="1" spc="55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–</a:t>
            </a:r>
            <a:r>
              <a:rPr sz="2200" spc="35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Shows</a:t>
            </a:r>
            <a:r>
              <a:rPr sz="2200" spc="35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which</a:t>
            </a:r>
            <a:r>
              <a:rPr sz="2200" spc="30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tasks</a:t>
            </a:r>
            <a:r>
              <a:rPr sz="2200" spc="40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depend</a:t>
            </a:r>
            <a:r>
              <a:rPr sz="2200" spc="25" dirty="0">
                <a:latin typeface="Verdana"/>
                <a:cs typeface="Verdana"/>
              </a:rPr>
              <a:t>  </a:t>
            </a:r>
            <a:r>
              <a:rPr sz="2200" spc="-25" dirty="0">
                <a:latin typeface="Verdana"/>
                <a:cs typeface="Verdana"/>
              </a:rPr>
              <a:t>on </a:t>
            </a:r>
            <a:r>
              <a:rPr sz="2200" dirty="0">
                <a:latin typeface="Verdana"/>
                <a:cs typeface="Verdana"/>
              </a:rPr>
              <a:t>others,</a:t>
            </a:r>
            <a:r>
              <a:rPr sz="2200" spc="-9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preventing</a:t>
            </a:r>
            <a:r>
              <a:rPr sz="2200" spc="-9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scheduling</a:t>
            </a:r>
            <a:r>
              <a:rPr sz="2200" spc="-114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conflicts.</a:t>
            </a:r>
            <a:endParaRPr sz="2200">
              <a:latin typeface="Verdana"/>
              <a:cs typeface="Verdana"/>
            </a:endParaRPr>
          </a:p>
          <a:p>
            <a:pPr marL="12700" marR="6350" indent="-6985" algn="just">
              <a:lnSpc>
                <a:spcPct val="100000"/>
              </a:lnSpc>
              <a:buSzPct val="95454"/>
              <a:buFont typeface="Verdana"/>
              <a:buChar char="•"/>
              <a:tabLst>
                <a:tab pos="164465" algn="l"/>
              </a:tabLst>
            </a:pPr>
            <a:r>
              <a:rPr sz="2200" b="1" dirty="0">
                <a:latin typeface="Verdana"/>
                <a:cs typeface="Verdana"/>
              </a:rPr>
              <a:t>	Enhances</a:t>
            </a:r>
            <a:r>
              <a:rPr sz="2200" b="1" spc="-65" dirty="0">
                <a:latin typeface="Verdana"/>
                <a:cs typeface="Verdana"/>
              </a:rPr>
              <a:t>  </a:t>
            </a:r>
            <a:r>
              <a:rPr sz="2200" b="1" dirty="0">
                <a:latin typeface="Verdana"/>
                <a:cs typeface="Verdana"/>
              </a:rPr>
              <a:t>Communication</a:t>
            </a:r>
            <a:r>
              <a:rPr sz="2200" b="1" spc="-65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–</a:t>
            </a:r>
            <a:r>
              <a:rPr sz="2200" spc="-90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Team</a:t>
            </a:r>
            <a:r>
              <a:rPr sz="2200" spc="-80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members</a:t>
            </a:r>
            <a:r>
              <a:rPr sz="2200" spc="-95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and</a:t>
            </a:r>
            <a:r>
              <a:rPr sz="2200" spc="-95" dirty="0">
                <a:latin typeface="Verdana"/>
                <a:cs typeface="Verdana"/>
              </a:rPr>
              <a:t>  </a:t>
            </a:r>
            <a:r>
              <a:rPr sz="2200" spc="-10" dirty="0">
                <a:latin typeface="Verdana"/>
                <a:cs typeface="Verdana"/>
              </a:rPr>
              <a:t>managers </a:t>
            </a:r>
            <a:r>
              <a:rPr sz="2200" dirty="0">
                <a:latin typeface="Verdana"/>
                <a:cs typeface="Verdana"/>
              </a:rPr>
              <a:t>can</a:t>
            </a:r>
            <a:r>
              <a:rPr sz="2200" spc="54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quickly</a:t>
            </a:r>
            <a:r>
              <a:rPr sz="2200" spc="54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grasp</a:t>
            </a:r>
            <a:r>
              <a:rPr sz="2200" spc="5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the</a:t>
            </a:r>
            <a:r>
              <a:rPr sz="2200" spc="5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scheduling</a:t>
            </a:r>
            <a:r>
              <a:rPr sz="2200" spc="5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process</a:t>
            </a:r>
            <a:r>
              <a:rPr sz="2200" spc="54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without</a:t>
            </a:r>
            <a:r>
              <a:rPr sz="2200" spc="54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reading</a:t>
            </a:r>
            <a:r>
              <a:rPr sz="2200" spc="540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long </a:t>
            </a:r>
            <a:r>
              <a:rPr sz="2200" spc="-10" dirty="0">
                <a:latin typeface="Verdana"/>
                <a:cs typeface="Verdana"/>
              </a:rPr>
              <a:t>documents.</a:t>
            </a:r>
            <a:endParaRPr sz="2200">
              <a:latin typeface="Verdana"/>
              <a:cs typeface="Verdana"/>
            </a:endParaRPr>
          </a:p>
          <a:p>
            <a:pPr marL="12700" marR="8255" indent="-6985" algn="just">
              <a:lnSpc>
                <a:spcPct val="100000"/>
              </a:lnSpc>
              <a:buSzPct val="95454"/>
              <a:buFont typeface="Verdana"/>
              <a:buChar char="•"/>
              <a:tabLst>
                <a:tab pos="164465" algn="l"/>
              </a:tabLst>
            </a:pPr>
            <a:r>
              <a:rPr sz="2200" b="1" dirty="0">
                <a:latin typeface="Verdana"/>
                <a:cs typeface="Verdana"/>
              </a:rPr>
              <a:t>	Aids</a:t>
            </a:r>
            <a:r>
              <a:rPr sz="2200" b="1" spc="30" dirty="0">
                <a:latin typeface="Verdana"/>
                <a:cs typeface="Verdana"/>
              </a:rPr>
              <a:t>  </a:t>
            </a:r>
            <a:r>
              <a:rPr sz="2200" b="1" dirty="0">
                <a:latin typeface="Verdana"/>
                <a:cs typeface="Verdana"/>
              </a:rPr>
              <a:t>in</a:t>
            </a:r>
            <a:r>
              <a:rPr sz="2200" b="1" spc="35" dirty="0">
                <a:latin typeface="Verdana"/>
                <a:cs typeface="Verdana"/>
              </a:rPr>
              <a:t>  </a:t>
            </a:r>
            <a:r>
              <a:rPr sz="2200" b="1" dirty="0">
                <a:latin typeface="Verdana"/>
                <a:cs typeface="Verdana"/>
              </a:rPr>
              <a:t>Problem</a:t>
            </a:r>
            <a:r>
              <a:rPr sz="2200" b="1" spc="40" dirty="0">
                <a:latin typeface="Verdana"/>
                <a:cs typeface="Verdana"/>
              </a:rPr>
              <a:t>  </a:t>
            </a:r>
            <a:r>
              <a:rPr sz="2200" b="1" dirty="0">
                <a:latin typeface="Verdana"/>
                <a:cs typeface="Verdana"/>
              </a:rPr>
              <a:t>Solving</a:t>
            </a:r>
            <a:r>
              <a:rPr sz="2200" b="1" spc="40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–</a:t>
            </a:r>
            <a:r>
              <a:rPr sz="2200" spc="20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Helps</a:t>
            </a:r>
            <a:r>
              <a:rPr sz="2200" spc="15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identify</a:t>
            </a:r>
            <a:r>
              <a:rPr sz="2200" spc="15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bottlenecks  </a:t>
            </a:r>
            <a:r>
              <a:rPr sz="2200" spc="-25" dirty="0">
                <a:latin typeface="Verdana"/>
                <a:cs typeface="Verdana"/>
              </a:rPr>
              <a:t>and </a:t>
            </a:r>
            <a:r>
              <a:rPr sz="2200" dirty="0">
                <a:latin typeface="Verdana"/>
                <a:cs typeface="Verdana"/>
              </a:rPr>
              <a:t>optimize</a:t>
            </a:r>
            <a:r>
              <a:rPr sz="2200" spc="-9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resource</a:t>
            </a:r>
            <a:r>
              <a:rPr sz="2200" spc="-11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allocation.</a:t>
            </a:r>
            <a:endParaRPr sz="2200">
              <a:latin typeface="Verdana"/>
              <a:cs typeface="Verdana"/>
            </a:endParaRPr>
          </a:p>
          <a:p>
            <a:pPr marL="12700" marR="6350" indent="-6985" algn="just">
              <a:lnSpc>
                <a:spcPct val="100000"/>
              </a:lnSpc>
              <a:buSzPct val="95454"/>
              <a:buFont typeface="Verdana"/>
              <a:buChar char="•"/>
              <a:tabLst>
                <a:tab pos="164465" algn="l"/>
              </a:tabLst>
            </a:pPr>
            <a:r>
              <a:rPr sz="2200" b="1" dirty="0">
                <a:latin typeface="Verdana"/>
                <a:cs typeface="Verdana"/>
              </a:rPr>
              <a:t>	Improves</a:t>
            </a:r>
            <a:r>
              <a:rPr sz="2200" b="1" spc="480" dirty="0">
                <a:latin typeface="Verdana"/>
                <a:cs typeface="Verdana"/>
              </a:rPr>
              <a:t>  </a:t>
            </a:r>
            <a:r>
              <a:rPr sz="2200" b="1" dirty="0">
                <a:latin typeface="Verdana"/>
                <a:cs typeface="Verdana"/>
              </a:rPr>
              <a:t>Efficiency</a:t>
            </a:r>
            <a:r>
              <a:rPr sz="2200" b="1" spc="470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–</a:t>
            </a:r>
            <a:r>
              <a:rPr sz="2200" spc="459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A</a:t>
            </a:r>
            <a:r>
              <a:rPr sz="2200" spc="459" dirty="0">
                <a:latin typeface="Verdana"/>
                <a:cs typeface="Verdana"/>
              </a:rPr>
              <a:t>  </a:t>
            </a:r>
            <a:r>
              <a:rPr sz="2200" spc="-10" dirty="0">
                <a:latin typeface="Verdana"/>
                <a:cs typeface="Verdana"/>
              </a:rPr>
              <a:t>well-</a:t>
            </a:r>
            <a:r>
              <a:rPr sz="2200" dirty="0">
                <a:latin typeface="Verdana"/>
                <a:cs typeface="Verdana"/>
              </a:rPr>
              <a:t>structured</a:t>
            </a:r>
            <a:r>
              <a:rPr sz="2200" spc="455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flowchart</a:t>
            </a:r>
            <a:r>
              <a:rPr sz="2200" spc="459" dirty="0">
                <a:latin typeface="Verdana"/>
                <a:cs typeface="Verdana"/>
              </a:rPr>
              <a:t>  </a:t>
            </a:r>
            <a:r>
              <a:rPr sz="2200" spc="-25" dirty="0">
                <a:latin typeface="Verdana"/>
                <a:cs typeface="Verdana"/>
              </a:rPr>
              <a:t>can </a:t>
            </a:r>
            <a:r>
              <a:rPr sz="2200" dirty="0">
                <a:latin typeface="Verdana"/>
                <a:cs typeface="Verdana"/>
              </a:rPr>
              <a:t>streamline</a:t>
            </a:r>
            <a:r>
              <a:rPr sz="2200" spc="-10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project</a:t>
            </a:r>
            <a:r>
              <a:rPr sz="2200" spc="-8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execution</a:t>
            </a:r>
            <a:r>
              <a:rPr sz="2200" spc="-7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by</a:t>
            </a:r>
            <a:r>
              <a:rPr sz="2200" spc="-7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reducing</a:t>
            </a:r>
            <a:r>
              <a:rPr sz="2200" spc="-9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confusion.</a:t>
            </a:r>
            <a:endParaRPr sz="2200">
              <a:latin typeface="Verdana"/>
              <a:cs typeface="Verdana"/>
            </a:endParaRPr>
          </a:p>
          <a:p>
            <a:pPr marL="12700" marR="5715" indent="-6985" algn="just">
              <a:lnSpc>
                <a:spcPct val="100000"/>
              </a:lnSpc>
              <a:buSzPct val="95454"/>
              <a:buFont typeface="Verdana"/>
              <a:buChar char="•"/>
              <a:tabLst>
                <a:tab pos="164465" algn="l"/>
              </a:tabLst>
            </a:pPr>
            <a:r>
              <a:rPr sz="2200" b="1" dirty="0">
                <a:latin typeface="Verdana"/>
                <a:cs typeface="Verdana"/>
              </a:rPr>
              <a:t>	Better</a:t>
            </a:r>
            <a:r>
              <a:rPr sz="2200" b="1" spc="40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Monitoring</a:t>
            </a:r>
            <a:r>
              <a:rPr sz="2200" b="1" spc="60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&amp;</a:t>
            </a:r>
            <a:r>
              <a:rPr sz="2200" b="1" spc="35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Control</a:t>
            </a:r>
            <a:r>
              <a:rPr sz="2200" b="1" spc="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–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Makes</a:t>
            </a:r>
            <a:r>
              <a:rPr sz="2200" spc="1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it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easy</a:t>
            </a:r>
            <a:r>
              <a:rPr sz="2200" spc="1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to track</a:t>
            </a:r>
            <a:r>
              <a:rPr sz="2200" spc="1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progress </a:t>
            </a:r>
            <a:r>
              <a:rPr sz="2200" dirty="0">
                <a:latin typeface="Verdana"/>
                <a:cs typeface="Verdana"/>
              </a:rPr>
              <a:t>and</a:t>
            </a:r>
            <a:r>
              <a:rPr sz="2200" spc="-6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adjust</a:t>
            </a:r>
            <a:r>
              <a:rPr sz="2200" spc="-6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schedules</a:t>
            </a:r>
            <a:r>
              <a:rPr sz="2200" spc="-7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dynamically.</a:t>
            </a:r>
            <a:endParaRPr sz="2200">
              <a:latin typeface="Verdana"/>
              <a:cs typeface="Verdana"/>
            </a:endParaRPr>
          </a:p>
          <a:p>
            <a:pPr marL="12700" marR="7620" indent="-6985" algn="just">
              <a:lnSpc>
                <a:spcPct val="100000"/>
              </a:lnSpc>
              <a:buSzPct val="95454"/>
              <a:buFont typeface="Verdana"/>
              <a:buChar char="•"/>
              <a:tabLst>
                <a:tab pos="164465" algn="l"/>
              </a:tabLst>
            </a:pPr>
            <a:r>
              <a:rPr sz="2200" b="1" dirty="0">
                <a:latin typeface="Verdana"/>
                <a:cs typeface="Verdana"/>
              </a:rPr>
              <a:t>	Supports</a:t>
            </a:r>
            <a:r>
              <a:rPr sz="2200" b="1" spc="325" dirty="0">
                <a:latin typeface="Verdana"/>
                <a:cs typeface="Verdana"/>
              </a:rPr>
              <a:t>  </a:t>
            </a:r>
            <a:r>
              <a:rPr sz="2200" b="1" dirty="0">
                <a:latin typeface="Verdana"/>
                <a:cs typeface="Verdana"/>
              </a:rPr>
              <a:t>Automation</a:t>
            </a:r>
            <a:r>
              <a:rPr sz="2200" b="1" spc="320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–</a:t>
            </a:r>
            <a:r>
              <a:rPr sz="2200" spc="295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Can</a:t>
            </a:r>
            <a:r>
              <a:rPr sz="2200" spc="295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be</a:t>
            </a:r>
            <a:r>
              <a:rPr sz="2200" spc="295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integrated</a:t>
            </a:r>
            <a:r>
              <a:rPr sz="2200" spc="300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into</a:t>
            </a:r>
            <a:r>
              <a:rPr sz="2200" spc="290" dirty="0">
                <a:latin typeface="Verdana"/>
                <a:cs typeface="Verdana"/>
              </a:rPr>
              <a:t>  </a:t>
            </a:r>
            <a:r>
              <a:rPr sz="2200" spc="-10" dirty="0">
                <a:latin typeface="Verdana"/>
                <a:cs typeface="Verdana"/>
              </a:rPr>
              <a:t>project </a:t>
            </a:r>
            <a:r>
              <a:rPr sz="2200" dirty="0">
                <a:latin typeface="Verdana"/>
                <a:cs typeface="Verdana"/>
              </a:rPr>
              <a:t>management</a:t>
            </a:r>
            <a:r>
              <a:rPr sz="2200" spc="8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tools</a:t>
            </a:r>
            <a:r>
              <a:rPr sz="2200" spc="9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like</a:t>
            </a:r>
            <a:r>
              <a:rPr sz="2200" spc="8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Gantt</a:t>
            </a:r>
            <a:r>
              <a:rPr sz="2200" spc="6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charts,</a:t>
            </a:r>
            <a:r>
              <a:rPr sz="2200" spc="8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PERT</a:t>
            </a:r>
            <a:r>
              <a:rPr sz="2200" spc="8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charts,</a:t>
            </a:r>
            <a:r>
              <a:rPr sz="2200" spc="8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and</a:t>
            </a:r>
            <a:r>
              <a:rPr sz="2200" spc="9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scheduling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836" y="7060198"/>
            <a:ext cx="13265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Verdana"/>
                <a:cs typeface="Verdana"/>
              </a:rPr>
              <a:t>software.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5227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4"/>
              </a:spcBef>
            </a:pPr>
            <a:r>
              <a:rPr sz="3500" spc="-10" dirty="0"/>
              <a:t>Flowchart:Disadvantages</a:t>
            </a:r>
            <a:endParaRPr sz="3500"/>
          </a:p>
        </p:txBody>
      </p:sp>
      <p:sp>
        <p:nvSpPr>
          <p:cNvPr id="4" name="object 4"/>
          <p:cNvSpPr txBox="1"/>
          <p:nvPr/>
        </p:nvSpPr>
        <p:spPr>
          <a:xfrm>
            <a:off x="9059659" y="7019695"/>
            <a:ext cx="239395" cy="2292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300" spc="-25" dirty="0">
                <a:latin typeface="Verdana"/>
                <a:cs typeface="Verdana"/>
              </a:rPr>
              <a:t>94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558" y="2454691"/>
            <a:ext cx="9841230" cy="4384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985" algn="just">
              <a:lnSpc>
                <a:spcPct val="100000"/>
              </a:lnSpc>
              <a:spcBef>
                <a:spcPts val="95"/>
              </a:spcBef>
              <a:buSzPct val="95454"/>
              <a:buFont typeface="Verdana"/>
              <a:buChar char="•"/>
              <a:tabLst>
                <a:tab pos="164465" algn="l"/>
              </a:tabLst>
            </a:pPr>
            <a:r>
              <a:rPr sz="2200" b="1" spc="-20" dirty="0">
                <a:latin typeface="Verdana"/>
                <a:cs typeface="Verdana"/>
              </a:rPr>
              <a:t>	Time-</a:t>
            </a:r>
            <a:r>
              <a:rPr sz="2200" b="1" dirty="0">
                <a:latin typeface="Verdana"/>
                <a:cs typeface="Verdana"/>
              </a:rPr>
              <a:t>Consuming</a:t>
            </a:r>
            <a:r>
              <a:rPr sz="2200" b="1" spc="-5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to</a:t>
            </a:r>
            <a:r>
              <a:rPr sz="2200" b="1" spc="-20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Create</a:t>
            </a:r>
            <a:r>
              <a:rPr sz="2200" b="1" spc="-2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–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Designing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</a:t>
            </a:r>
            <a:r>
              <a:rPr sz="2200" spc="-2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detailed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flowchart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takes </a:t>
            </a:r>
            <a:r>
              <a:rPr sz="2200" dirty="0">
                <a:latin typeface="Verdana"/>
                <a:cs typeface="Verdana"/>
              </a:rPr>
              <a:t>effort,</a:t>
            </a:r>
            <a:r>
              <a:rPr sz="2200" spc="-7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especially</a:t>
            </a:r>
            <a:r>
              <a:rPr sz="2200" spc="-8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for</a:t>
            </a:r>
            <a:r>
              <a:rPr sz="2200" spc="-7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large</a:t>
            </a:r>
            <a:r>
              <a:rPr sz="2200" spc="-9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projects.</a:t>
            </a:r>
            <a:endParaRPr sz="2200">
              <a:latin typeface="Verdana"/>
              <a:cs typeface="Verdana"/>
            </a:endParaRPr>
          </a:p>
          <a:p>
            <a:pPr marL="12700" marR="5080" indent="-6985" algn="just">
              <a:lnSpc>
                <a:spcPct val="100000"/>
              </a:lnSpc>
              <a:buSzPct val="95454"/>
              <a:buFont typeface="Verdana"/>
              <a:buChar char="•"/>
              <a:tabLst>
                <a:tab pos="164465" algn="l"/>
              </a:tabLst>
            </a:pPr>
            <a:r>
              <a:rPr sz="2200" b="1" dirty="0">
                <a:latin typeface="Verdana"/>
                <a:cs typeface="Verdana"/>
              </a:rPr>
              <a:t>	Complexity</a:t>
            </a:r>
            <a:r>
              <a:rPr sz="2200" b="1" spc="135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in</a:t>
            </a:r>
            <a:r>
              <a:rPr sz="2200" b="1" spc="130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Large</a:t>
            </a:r>
            <a:r>
              <a:rPr sz="2200" b="1" spc="150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Projects</a:t>
            </a:r>
            <a:r>
              <a:rPr sz="2200" b="1" spc="13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–</a:t>
            </a:r>
            <a:r>
              <a:rPr sz="2200" spc="10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As</a:t>
            </a:r>
            <a:r>
              <a:rPr sz="2200" spc="13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projects</a:t>
            </a:r>
            <a:r>
              <a:rPr sz="2200" spc="9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grow,</a:t>
            </a:r>
            <a:r>
              <a:rPr sz="2200" spc="10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flowcharts</a:t>
            </a:r>
            <a:r>
              <a:rPr sz="2200" spc="110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can </a:t>
            </a:r>
            <a:r>
              <a:rPr sz="2200" dirty="0">
                <a:latin typeface="Verdana"/>
                <a:cs typeface="Verdana"/>
              </a:rPr>
              <a:t>become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too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detailed,</a:t>
            </a:r>
            <a:r>
              <a:rPr sz="2200" spc="-7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making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them</a:t>
            </a:r>
            <a:r>
              <a:rPr sz="2200" spc="-4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difficult</a:t>
            </a:r>
            <a:r>
              <a:rPr sz="2200" spc="-6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to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read</a:t>
            </a:r>
            <a:r>
              <a:rPr sz="2200" spc="-6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and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manage.</a:t>
            </a:r>
            <a:endParaRPr sz="2200">
              <a:latin typeface="Verdana"/>
              <a:cs typeface="Verdana"/>
            </a:endParaRPr>
          </a:p>
          <a:p>
            <a:pPr marL="12700" marR="5080" indent="-6985" algn="just">
              <a:lnSpc>
                <a:spcPct val="100000"/>
              </a:lnSpc>
              <a:buSzPct val="95454"/>
              <a:buFont typeface="Verdana"/>
              <a:buChar char="•"/>
              <a:tabLst>
                <a:tab pos="164465" algn="l"/>
              </a:tabLst>
            </a:pPr>
            <a:r>
              <a:rPr sz="2200" b="1" dirty="0">
                <a:latin typeface="Verdana"/>
                <a:cs typeface="Verdana"/>
              </a:rPr>
              <a:t>	Not</a:t>
            </a:r>
            <a:r>
              <a:rPr sz="2200" b="1" spc="195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Easily</a:t>
            </a:r>
            <a:r>
              <a:rPr sz="2200" b="1" spc="210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Modifiable</a:t>
            </a:r>
            <a:r>
              <a:rPr sz="2200" b="1" spc="22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–</a:t>
            </a:r>
            <a:r>
              <a:rPr sz="2200" spc="20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If</a:t>
            </a:r>
            <a:r>
              <a:rPr sz="2200" spc="18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schedules</a:t>
            </a:r>
            <a:r>
              <a:rPr sz="2200" spc="18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change</a:t>
            </a:r>
            <a:r>
              <a:rPr sz="2200" spc="17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frequently,</a:t>
            </a:r>
            <a:r>
              <a:rPr sz="2200" spc="18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updating </a:t>
            </a:r>
            <a:r>
              <a:rPr sz="2200" dirty="0">
                <a:latin typeface="Verdana"/>
                <a:cs typeface="Verdana"/>
              </a:rPr>
              <a:t>a</a:t>
            </a:r>
            <a:r>
              <a:rPr sz="2200" spc="42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flowchart</a:t>
            </a:r>
            <a:r>
              <a:rPr sz="2200" spc="42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can</a:t>
            </a:r>
            <a:r>
              <a:rPr sz="2200" spc="42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be</a:t>
            </a:r>
            <a:r>
              <a:rPr sz="2200" spc="42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tedious</a:t>
            </a:r>
            <a:r>
              <a:rPr sz="2200" spc="42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compared</a:t>
            </a:r>
            <a:r>
              <a:rPr sz="2200" spc="42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to</a:t>
            </a:r>
            <a:r>
              <a:rPr sz="2200" spc="4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using</a:t>
            </a:r>
            <a:r>
              <a:rPr sz="2200" spc="42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dynamic</a:t>
            </a:r>
            <a:r>
              <a:rPr sz="2200" spc="40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scheduling </a:t>
            </a:r>
            <a:r>
              <a:rPr sz="2200" dirty="0">
                <a:latin typeface="Verdana"/>
                <a:cs typeface="Verdana"/>
              </a:rPr>
              <a:t>tools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like</a:t>
            </a:r>
            <a:r>
              <a:rPr sz="2200" spc="-2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Jira</a:t>
            </a:r>
            <a:r>
              <a:rPr sz="2200" spc="-3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or</a:t>
            </a:r>
            <a:r>
              <a:rPr sz="2200" spc="-2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MS</a:t>
            </a:r>
            <a:r>
              <a:rPr sz="2200" spc="-2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Project.</a:t>
            </a:r>
            <a:endParaRPr sz="2200">
              <a:latin typeface="Verdana"/>
              <a:cs typeface="Verdana"/>
            </a:endParaRPr>
          </a:p>
          <a:p>
            <a:pPr marL="12700" marR="6985" indent="-6985" algn="just">
              <a:lnSpc>
                <a:spcPct val="100000"/>
              </a:lnSpc>
              <a:buSzPct val="95454"/>
              <a:buFont typeface="Verdana"/>
              <a:buChar char="•"/>
              <a:tabLst>
                <a:tab pos="164465" algn="l"/>
              </a:tabLst>
            </a:pPr>
            <a:r>
              <a:rPr sz="2200" b="1" dirty="0">
                <a:latin typeface="Verdana"/>
                <a:cs typeface="Verdana"/>
              </a:rPr>
              <a:t>	Limited  Detail</a:t>
            </a:r>
            <a:r>
              <a:rPr sz="2200" b="1" spc="10" dirty="0">
                <a:latin typeface="Verdana"/>
                <a:cs typeface="Verdana"/>
              </a:rPr>
              <a:t>  </a:t>
            </a:r>
            <a:r>
              <a:rPr sz="2200" b="1" dirty="0">
                <a:latin typeface="Verdana"/>
                <a:cs typeface="Verdana"/>
              </a:rPr>
              <a:t>on</a:t>
            </a:r>
            <a:r>
              <a:rPr sz="2200" b="1" spc="15" dirty="0">
                <a:latin typeface="Verdana"/>
                <a:cs typeface="Verdana"/>
              </a:rPr>
              <a:t>  </a:t>
            </a:r>
            <a:r>
              <a:rPr sz="2200" b="1" dirty="0">
                <a:latin typeface="Verdana"/>
                <a:cs typeface="Verdana"/>
              </a:rPr>
              <a:t>Time</a:t>
            </a:r>
            <a:r>
              <a:rPr sz="2200" b="1" spc="5" dirty="0">
                <a:latin typeface="Verdana"/>
                <a:cs typeface="Verdana"/>
              </a:rPr>
              <a:t>  </a:t>
            </a:r>
            <a:r>
              <a:rPr sz="2200" b="1" dirty="0">
                <a:latin typeface="Verdana"/>
                <a:cs typeface="Verdana"/>
              </a:rPr>
              <a:t>&amp;</a:t>
            </a:r>
            <a:r>
              <a:rPr sz="2200" b="1" spc="5" dirty="0">
                <a:latin typeface="Verdana"/>
                <a:cs typeface="Verdana"/>
              </a:rPr>
              <a:t>  </a:t>
            </a:r>
            <a:r>
              <a:rPr sz="2200" b="1" dirty="0">
                <a:latin typeface="Verdana"/>
                <a:cs typeface="Verdana"/>
              </a:rPr>
              <a:t>Resources</a:t>
            </a:r>
            <a:r>
              <a:rPr sz="2200" b="1" spc="15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–</a:t>
            </a:r>
            <a:r>
              <a:rPr sz="2200" spc="-10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Flowcharts</a:t>
            </a:r>
            <a:r>
              <a:rPr sz="2200" spc="-20" dirty="0">
                <a:latin typeface="Verdana"/>
                <a:cs typeface="Verdana"/>
              </a:rPr>
              <a:t>  </a:t>
            </a:r>
            <a:r>
              <a:rPr sz="2200" dirty="0">
                <a:latin typeface="Verdana"/>
                <a:cs typeface="Verdana"/>
              </a:rPr>
              <a:t>focus</a:t>
            </a:r>
            <a:r>
              <a:rPr sz="2200" spc="-10" dirty="0">
                <a:latin typeface="Verdana"/>
                <a:cs typeface="Verdana"/>
              </a:rPr>
              <a:t>  </a:t>
            </a:r>
            <a:r>
              <a:rPr sz="2200" spc="-25" dirty="0">
                <a:latin typeface="Verdana"/>
                <a:cs typeface="Verdana"/>
              </a:rPr>
              <a:t>on </a:t>
            </a:r>
            <a:r>
              <a:rPr sz="2200" dirty="0">
                <a:latin typeface="Verdana"/>
                <a:cs typeface="Verdana"/>
              </a:rPr>
              <a:t>process</a:t>
            </a:r>
            <a:r>
              <a:rPr sz="2200" spc="32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flow</a:t>
            </a:r>
            <a:r>
              <a:rPr sz="2200" spc="33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but</a:t>
            </a:r>
            <a:r>
              <a:rPr sz="2200" spc="32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may</a:t>
            </a:r>
            <a:r>
              <a:rPr sz="2200" spc="32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not</a:t>
            </a:r>
            <a:r>
              <a:rPr sz="2200" spc="3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effectively</a:t>
            </a:r>
            <a:r>
              <a:rPr sz="2200" spc="32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show</a:t>
            </a:r>
            <a:r>
              <a:rPr sz="2200" spc="33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exact</a:t>
            </a:r>
            <a:r>
              <a:rPr sz="2200" spc="34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time</a:t>
            </a:r>
            <a:r>
              <a:rPr sz="2200" spc="33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estimates</a:t>
            </a:r>
            <a:r>
              <a:rPr sz="2200" spc="325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or </a:t>
            </a:r>
            <a:r>
              <a:rPr sz="2200" dirty="0">
                <a:latin typeface="Verdana"/>
                <a:cs typeface="Verdana"/>
              </a:rPr>
              <a:t>resource</a:t>
            </a:r>
            <a:r>
              <a:rPr sz="2200" spc="-12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utilization.</a:t>
            </a:r>
            <a:endParaRPr sz="2200">
              <a:latin typeface="Verdana"/>
              <a:cs typeface="Verdana"/>
            </a:endParaRPr>
          </a:p>
          <a:p>
            <a:pPr marL="12700" marR="5080" indent="-6985" algn="just">
              <a:lnSpc>
                <a:spcPct val="100000"/>
              </a:lnSpc>
              <a:buSzPct val="95454"/>
              <a:buFont typeface="Verdana"/>
              <a:buChar char="•"/>
              <a:tabLst>
                <a:tab pos="164465" algn="l"/>
              </a:tabLst>
            </a:pPr>
            <a:r>
              <a:rPr sz="2200" b="1" dirty="0">
                <a:latin typeface="Verdana"/>
                <a:cs typeface="Verdana"/>
              </a:rPr>
              <a:t>	Doesn’t</a:t>
            </a:r>
            <a:r>
              <a:rPr sz="2200" b="1" spc="380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show</a:t>
            </a:r>
            <a:r>
              <a:rPr sz="2200" b="1" spc="375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milestones</a:t>
            </a:r>
            <a:r>
              <a:rPr sz="2200" dirty="0">
                <a:latin typeface="Verdana"/>
                <a:cs typeface="Verdana"/>
              </a:rPr>
              <a:t>–</a:t>
            </a:r>
            <a:r>
              <a:rPr sz="2200" spc="409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Unlike</a:t>
            </a:r>
            <a:r>
              <a:rPr sz="2200" spc="38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gantt</a:t>
            </a:r>
            <a:r>
              <a:rPr sz="2200" spc="37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Chart</a:t>
            </a:r>
            <a:r>
              <a:rPr sz="2200" spc="39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it</a:t>
            </a:r>
            <a:r>
              <a:rPr sz="2200" spc="39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does</a:t>
            </a:r>
            <a:r>
              <a:rPr sz="2200" spc="37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not</a:t>
            </a:r>
            <a:r>
              <a:rPr sz="2200" spc="390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show </a:t>
            </a:r>
            <a:r>
              <a:rPr sz="2200" spc="-10" dirty="0">
                <a:latin typeface="Verdana"/>
                <a:cs typeface="Verdana"/>
              </a:rPr>
              <a:t>milestones</a:t>
            </a:r>
            <a:endParaRPr sz="2200">
              <a:latin typeface="Verdana"/>
              <a:cs typeface="Verdana"/>
            </a:endParaRPr>
          </a:p>
          <a:p>
            <a:pPr marL="164465" indent="-158750" algn="just">
              <a:lnSpc>
                <a:spcPct val="100000"/>
              </a:lnSpc>
              <a:buSzPct val="95454"/>
              <a:buFont typeface="Verdana"/>
              <a:buChar char="•"/>
              <a:tabLst>
                <a:tab pos="164465" algn="l"/>
              </a:tabLst>
            </a:pPr>
            <a:r>
              <a:rPr sz="2200" b="1" dirty="0">
                <a:latin typeface="Verdana"/>
                <a:cs typeface="Verdana"/>
              </a:rPr>
              <a:t>Does</a:t>
            </a:r>
            <a:r>
              <a:rPr sz="2200" b="1" spc="-35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not</a:t>
            </a:r>
            <a:r>
              <a:rPr sz="2200" b="1" spc="-10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show </a:t>
            </a:r>
            <a:r>
              <a:rPr sz="2200" b="1" spc="-10" dirty="0">
                <a:latin typeface="Verdana"/>
                <a:cs typeface="Verdana"/>
              </a:rPr>
              <a:t>responsibilities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849" y="3315834"/>
            <a:ext cx="63258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15720" algn="l"/>
              </a:tabLst>
            </a:pPr>
            <a:r>
              <a:rPr sz="4400" spc="-25" dirty="0"/>
              <a:t>3.1</a:t>
            </a:r>
            <a:r>
              <a:rPr sz="4400" dirty="0"/>
              <a:t>	Risk</a:t>
            </a:r>
            <a:r>
              <a:rPr sz="4400" spc="-20" dirty="0"/>
              <a:t> </a:t>
            </a:r>
            <a:r>
              <a:rPr sz="4400" spc="-10" dirty="0"/>
              <a:t>Management</a:t>
            </a:r>
            <a:endParaRPr sz="44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98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489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95"/>
              </a:spcBef>
            </a:pPr>
            <a:r>
              <a:rPr sz="3750" dirty="0"/>
              <a:t>Risk</a:t>
            </a:r>
            <a:r>
              <a:rPr sz="3750" spc="-40" dirty="0"/>
              <a:t> </a:t>
            </a:r>
            <a:r>
              <a:rPr sz="3750" spc="-10" dirty="0"/>
              <a:t>Management</a:t>
            </a:r>
            <a:endParaRPr sz="375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99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776" y="1939617"/>
            <a:ext cx="5120005" cy="73914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56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1950" i="1" dirty="0">
                <a:latin typeface="Verdana"/>
                <a:cs typeface="Verdana"/>
              </a:rPr>
              <a:t>Today’s</a:t>
            </a:r>
            <a:r>
              <a:rPr sz="1950" i="1" spc="60" dirty="0">
                <a:latin typeface="Verdana"/>
                <a:cs typeface="Verdana"/>
              </a:rPr>
              <a:t> </a:t>
            </a:r>
            <a:r>
              <a:rPr sz="1950" i="1" dirty="0">
                <a:latin typeface="Verdana"/>
                <a:cs typeface="Verdana"/>
              </a:rPr>
              <a:t>risk</a:t>
            </a:r>
            <a:r>
              <a:rPr sz="1950" i="1" spc="65" dirty="0">
                <a:latin typeface="Verdana"/>
                <a:cs typeface="Verdana"/>
              </a:rPr>
              <a:t> </a:t>
            </a:r>
            <a:r>
              <a:rPr sz="1950" i="1" dirty="0">
                <a:latin typeface="Verdana"/>
                <a:cs typeface="Verdana"/>
              </a:rPr>
              <a:t>is</a:t>
            </a:r>
            <a:r>
              <a:rPr sz="1950" i="1" spc="60" dirty="0">
                <a:latin typeface="Verdana"/>
                <a:cs typeface="Verdana"/>
              </a:rPr>
              <a:t> </a:t>
            </a:r>
            <a:r>
              <a:rPr sz="1950" i="1" dirty="0">
                <a:latin typeface="Verdana"/>
                <a:cs typeface="Verdana"/>
              </a:rPr>
              <a:t>Tomorrow’s</a:t>
            </a:r>
            <a:r>
              <a:rPr sz="1950" i="1" spc="45" dirty="0">
                <a:latin typeface="Verdana"/>
                <a:cs typeface="Verdana"/>
              </a:rPr>
              <a:t> </a:t>
            </a:r>
            <a:r>
              <a:rPr sz="1950" i="1" spc="-10" dirty="0">
                <a:latin typeface="Verdana"/>
                <a:cs typeface="Verdana"/>
              </a:rPr>
              <a:t>problem.</a:t>
            </a:r>
            <a:endParaRPr sz="1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950" spc="535" dirty="0">
                <a:solidFill>
                  <a:srgbClr val="CC0000"/>
                </a:solidFill>
                <a:latin typeface="Times New Roman"/>
                <a:cs typeface="Times New Roman"/>
              </a:rPr>
              <a:t>□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7445" y="2350987"/>
            <a:ext cx="8360409" cy="629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0"/>
              </a:spcBef>
              <a:tabLst>
                <a:tab pos="1294765" algn="l"/>
                <a:tab pos="1339850" algn="l"/>
                <a:tab pos="1913255" algn="l"/>
                <a:tab pos="2004060" algn="l"/>
                <a:tab pos="2406015" algn="l"/>
                <a:tab pos="2760980" algn="l"/>
                <a:tab pos="3089275" algn="l"/>
                <a:tab pos="3539490" algn="l"/>
                <a:tab pos="4003040" algn="l"/>
                <a:tab pos="4717415" algn="l"/>
                <a:tab pos="4831715" algn="l"/>
                <a:tab pos="5588635" algn="l"/>
                <a:tab pos="6015990" algn="l"/>
                <a:tab pos="6513830" algn="l"/>
                <a:tab pos="6642100" algn="l"/>
                <a:tab pos="7396480" algn="l"/>
                <a:tab pos="7578090" algn="l"/>
                <a:tab pos="8086090" algn="l"/>
              </a:tabLst>
            </a:pPr>
            <a:r>
              <a:rPr sz="1950" spc="-10" dirty="0">
                <a:latin typeface="Verdana"/>
                <a:cs typeface="Verdana"/>
              </a:rPr>
              <a:t>Software</a:t>
            </a:r>
            <a:r>
              <a:rPr sz="1950" dirty="0">
                <a:latin typeface="Verdana"/>
                <a:cs typeface="Verdana"/>
              </a:rPr>
              <a:t>		</a:t>
            </a:r>
            <a:r>
              <a:rPr sz="1950" spc="-20" dirty="0">
                <a:latin typeface="Verdana"/>
                <a:cs typeface="Verdana"/>
              </a:rPr>
              <a:t>risk</a:t>
            </a:r>
            <a:r>
              <a:rPr sz="1950" dirty="0">
                <a:latin typeface="Verdana"/>
                <a:cs typeface="Verdana"/>
              </a:rPr>
              <a:t>		</a:t>
            </a:r>
            <a:r>
              <a:rPr sz="1950" spc="-25" dirty="0">
                <a:latin typeface="Verdana"/>
                <a:cs typeface="Verdana"/>
              </a:rPr>
              <a:t>is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50" dirty="0">
                <a:latin typeface="Verdana"/>
                <a:cs typeface="Verdana"/>
              </a:rPr>
              <a:t>a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problem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0" dirty="0">
                <a:latin typeface="Verdana"/>
                <a:cs typeface="Verdana"/>
              </a:rPr>
              <a:t>that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could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solidFill>
                  <a:srgbClr val="FF0000"/>
                </a:solidFill>
                <a:latin typeface="Verdana"/>
                <a:cs typeface="Verdana"/>
              </a:rPr>
              <a:t>cause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	</a:t>
            </a:r>
            <a:r>
              <a:rPr sz="1950" spc="-20" dirty="0">
                <a:solidFill>
                  <a:srgbClr val="FF0000"/>
                </a:solidFill>
                <a:latin typeface="Verdana"/>
                <a:cs typeface="Verdana"/>
              </a:rPr>
              <a:t>some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	</a:t>
            </a:r>
            <a:r>
              <a:rPr sz="1950" spc="-20" dirty="0">
                <a:solidFill>
                  <a:srgbClr val="FF0000"/>
                </a:solidFill>
                <a:latin typeface="Verdana"/>
                <a:cs typeface="Verdana"/>
              </a:rPr>
              <a:t>loss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or </a:t>
            </a:r>
            <a:r>
              <a:rPr sz="1950" spc="-10" dirty="0">
                <a:solidFill>
                  <a:srgbClr val="FF0000"/>
                </a:solidFill>
                <a:latin typeface="Verdana"/>
                <a:cs typeface="Verdana"/>
              </a:rPr>
              <a:t>threaten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	</a:t>
            </a:r>
            <a:r>
              <a:rPr sz="1950" spc="-25" dirty="0">
                <a:solidFill>
                  <a:srgbClr val="FF0000"/>
                </a:solidFill>
                <a:latin typeface="Verdana"/>
                <a:cs typeface="Verdana"/>
              </a:rPr>
              <a:t>the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	</a:t>
            </a:r>
            <a:r>
              <a:rPr sz="1950" spc="-10" dirty="0">
                <a:solidFill>
                  <a:srgbClr val="FF0000"/>
                </a:solidFill>
                <a:latin typeface="Verdana"/>
                <a:cs typeface="Verdana"/>
              </a:rPr>
              <a:t>success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of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software</a:t>
            </a:r>
            <a:r>
              <a:rPr sz="1950" dirty="0">
                <a:latin typeface="Verdana"/>
                <a:cs typeface="Verdana"/>
              </a:rPr>
              <a:t>		</a:t>
            </a:r>
            <a:r>
              <a:rPr sz="1950" spc="-10" dirty="0">
                <a:latin typeface="Verdana"/>
                <a:cs typeface="Verdana"/>
              </a:rPr>
              <a:t>project,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but</a:t>
            </a:r>
            <a:r>
              <a:rPr sz="1950" dirty="0">
                <a:latin typeface="Verdana"/>
                <a:cs typeface="Verdana"/>
              </a:rPr>
              <a:t>		</a:t>
            </a:r>
            <a:r>
              <a:rPr sz="1950" spc="-10" dirty="0">
                <a:latin typeface="Verdana"/>
                <a:cs typeface="Verdana"/>
              </a:rPr>
              <a:t>which</a:t>
            </a:r>
            <a:r>
              <a:rPr sz="1950" dirty="0">
                <a:latin typeface="Verdana"/>
                <a:cs typeface="Verdana"/>
              </a:rPr>
              <a:t>		</a:t>
            </a:r>
            <a:r>
              <a:rPr sz="1950" spc="-10" dirty="0">
                <a:latin typeface="Verdana"/>
                <a:cs typeface="Verdana"/>
              </a:rPr>
              <a:t>hasn’t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776" y="2898058"/>
            <a:ext cx="8875395" cy="409511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528955" algn="just">
              <a:lnSpc>
                <a:spcPct val="100000"/>
              </a:lnSpc>
              <a:spcBef>
                <a:spcPts val="575"/>
              </a:spcBef>
            </a:pPr>
            <a:r>
              <a:rPr sz="1950" dirty="0">
                <a:latin typeface="Verdana"/>
                <a:cs typeface="Verdana"/>
              </a:rPr>
              <a:t>happened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spc="-20" dirty="0">
                <a:latin typeface="Verdana"/>
                <a:cs typeface="Verdana"/>
              </a:rPr>
              <a:t>yet.</a:t>
            </a:r>
            <a:endParaRPr sz="1950">
              <a:latin typeface="Verdana"/>
              <a:cs typeface="Verdana"/>
            </a:endParaRPr>
          </a:p>
          <a:p>
            <a:pPr marL="528955" marR="6350" indent="-516890" algn="just">
              <a:lnSpc>
                <a:spcPct val="101600"/>
              </a:lnSpc>
              <a:spcBef>
                <a:spcPts val="44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1950" dirty="0">
                <a:latin typeface="Verdana"/>
                <a:cs typeface="Verdana"/>
              </a:rPr>
              <a:t>This</a:t>
            </a:r>
            <a:r>
              <a:rPr sz="1950" spc="42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risk</a:t>
            </a:r>
            <a:r>
              <a:rPr sz="1950" spc="42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may</a:t>
            </a:r>
            <a:r>
              <a:rPr sz="1950" spc="425" dirty="0"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affect</a:t>
            </a:r>
            <a:r>
              <a:rPr sz="1950" spc="42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negatively</a:t>
            </a:r>
            <a:r>
              <a:rPr sz="1950" spc="42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to</a:t>
            </a:r>
            <a:r>
              <a:rPr sz="1950" spc="434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the</a:t>
            </a:r>
            <a:r>
              <a:rPr sz="1950" spc="434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cost,</a:t>
            </a:r>
            <a:r>
              <a:rPr sz="1950" spc="4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schedule,</a:t>
            </a:r>
            <a:r>
              <a:rPr sz="1950" spc="44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0000"/>
                </a:solidFill>
                <a:latin typeface="Verdana"/>
                <a:cs typeface="Verdana"/>
              </a:rPr>
              <a:t>technical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success</a:t>
            </a:r>
            <a:r>
              <a:rPr sz="1950" spc="5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or</a:t>
            </a:r>
            <a:r>
              <a:rPr sz="1950" spc="2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quality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project.</a:t>
            </a:r>
            <a:endParaRPr sz="1950">
              <a:latin typeface="Verdana"/>
              <a:cs typeface="Verdana"/>
            </a:endParaRPr>
          </a:p>
          <a:p>
            <a:pPr marL="528955" marR="5080" indent="-516890" algn="just">
              <a:lnSpc>
                <a:spcPct val="101499"/>
              </a:lnSpc>
              <a:spcBef>
                <a:spcPts val="44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Risk</a:t>
            </a:r>
            <a:r>
              <a:rPr sz="1950" b="1" spc="13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management</a:t>
            </a:r>
            <a:r>
              <a:rPr sz="1950" b="1" spc="12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is</a:t>
            </a:r>
            <a:r>
              <a:rPr sz="1950" b="1" spc="13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the</a:t>
            </a:r>
            <a:r>
              <a:rPr sz="1950" b="1" spc="1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process</a:t>
            </a:r>
            <a:r>
              <a:rPr sz="1950" b="1" spc="13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of</a:t>
            </a:r>
            <a:r>
              <a:rPr sz="1950" b="1" spc="13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identifying,</a:t>
            </a:r>
            <a:r>
              <a:rPr sz="1950" b="1" spc="1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spc="-10" dirty="0">
                <a:solidFill>
                  <a:srgbClr val="FF0000"/>
                </a:solidFill>
                <a:latin typeface="Verdana"/>
                <a:cs typeface="Verdana"/>
              </a:rPr>
              <a:t>addressing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and</a:t>
            </a:r>
            <a:r>
              <a:rPr sz="1950" b="1" spc="459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eliminating</a:t>
            </a:r>
            <a:r>
              <a:rPr sz="1950" b="1" spc="4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these</a:t>
            </a:r>
            <a:r>
              <a:rPr sz="1950" b="1" spc="47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problems</a:t>
            </a:r>
            <a:r>
              <a:rPr sz="1950" b="1" spc="47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before</a:t>
            </a:r>
            <a:r>
              <a:rPr sz="1950" b="1" spc="47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they</a:t>
            </a:r>
            <a:r>
              <a:rPr sz="1950" b="1" spc="47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can</a:t>
            </a:r>
            <a:r>
              <a:rPr sz="1950" b="1" spc="48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spc="-10" dirty="0">
                <a:solidFill>
                  <a:srgbClr val="FF0000"/>
                </a:solidFill>
                <a:latin typeface="Verdana"/>
                <a:cs typeface="Verdana"/>
              </a:rPr>
              <a:t>damage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the</a:t>
            </a:r>
            <a:r>
              <a:rPr sz="1950" b="1" spc="5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spc="-10" dirty="0">
                <a:solidFill>
                  <a:srgbClr val="FF0000"/>
                </a:solidFill>
                <a:latin typeface="Verdana"/>
                <a:cs typeface="Verdana"/>
              </a:rPr>
              <a:t>project.</a:t>
            </a:r>
            <a:endParaRPr sz="1950">
              <a:latin typeface="Verdana"/>
              <a:cs typeface="Verdana"/>
            </a:endParaRPr>
          </a:p>
          <a:p>
            <a:pPr marL="528955" indent="-516255" algn="just">
              <a:lnSpc>
                <a:spcPct val="100000"/>
              </a:lnSpc>
              <a:spcBef>
                <a:spcPts val="47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1950" dirty="0">
                <a:latin typeface="Verdana"/>
                <a:cs typeface="Verdana"/>
              </a:rPr>
              <a:t>Objectives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risk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management:</a:t>
            </a:r>
            <a:endParaRPr sz="1950">
              <a:latin typeface="Verdana"/>
              <a:cs typeface="Verdana"/>
            </a:endParaRPr>
          </a:p>
          <a:p>
            <a:pPr marL="1010919" marR="7620" lvl="1" indent="-480695">
              <a:lnSpc>
                <a:spcPct val="101600"/>
              </a:lnSpc>
              <a:spcBef>
                <a:spcPts val="440"/>
              </a:spcBef>
              <a:buClr>
                <a:srgbClr val="CC0000"/>
              </a:buClr>
              <a:buFont typeface="Times New Roman"/>
              <a:buChar char="■"/>
              <a:tabLst>
                <a:tab pos="1010919" algn="l"/>
                <a:tab pos="2136775" algn="l"/>
                <a:tab pos="3392170" algn="l"/>
                <a:tab pos="4707255" algn="l"/>
                <a:tab pos="5323205" algn="l"/>
                <a:tab pos="5996940" algn="l"/>
                <a:tab pos="6680834" algn="l"/>
                <a:tab pos="7480300" algn="l"/>
                <a:tab pos="8302625" algn="l"/>
              </a:tabLst>
            </a:pPr>
            <a:r>
              <a:rPr sz="1950" spc="-10" dirty="0">
                <a:latin typeface="Verdana"/>
                <a:cs typeface="Verdana"/>
              </a:rPr>
              <a:t>Identify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potential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problems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and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0" dirty="0">
                <a:latin typeface="Verdana"/>
                <a:cs typeface="Verdana"/>
              </a:rPr>
              <a:t>deal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0" dirty="0">
                <a:latin typeface="Verdana"/>
                <a:cs typeface="Verdana"/>
              </a:rPr>
              <a:t>with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0" dirty="0">
                <a:latin typeface="Verdana"/>
                <a:cs typeface="Verdana"/>
              </a:rPr>
              <a:t>them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0" dirty="0">
                <a:latin typeface="Verdana"/>
                <a:cs typeface="Verdana"/>
              </a:rPr>
              <a:t>when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0" dirty="0">
                <a:latin typeface="Verdana"/>
                <a:cs typeface="Verdana"/>
              </a:rPr>
              <a:t>they </a:t>
            </a:r>
            <a:r>
              <a:rPr sz="1950" dirty="0">
                <a:latin typeface="Verdana"/>
                <a:cs typeface="Verdana"/>
              </a:rPr>
              <a:t>are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easier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to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handle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before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they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become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critical.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48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Focus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on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project’s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objectives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and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consciously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look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after.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47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Allow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early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identification</a:t>
            </a:r>
            <a:r>
              <a:rPr sz="1950" spc="10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risks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and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provide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management.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48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Increase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chance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project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success.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489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95"/>
              </a:spcBef>
            </a:pPr>
            <a:r>
              <a:rPr sz="3750" dirty="0"/>
              <a:t>Risk</a:t>
            </a:r>
            <a:r>
              <a:rPr sz="3750" spc="-40" dirty="0"/>
              <a:t> </a:t>
            </a:r>
            <a:r>
              <a:rPr sz="3750" spc="-10" dirty="0"/>
              <a:t>Management</a:t>
            </a:r>
            <a:endParaRPr sz="375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100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776" y="1994427"/>
            <a:ext cx="412686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13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1950" dirty="0">
                <a:latin typeface="Verdana"/>
                <a:cs typeface="Verdana"/>
              </a:rPr>
              <a:t>Risk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Management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Activities:</a:t>
            </a:r>
            <a:endParaRPr sz="195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4940" y="2293620"/>
            <a:ext cx="7124699" cy="477773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489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95"/>
              </a:spcBef>
            </a:pPr>
            <a:r>
              <a:rPr sz="3750" dirty="0"/>
              <a:t>Risk</a:t>
            </a:r>
            <a:r>
              <a:rPr sz="3750" spc="-40" dirty="0"/>
              <a:t> </a:t>
            </a:r>
            <a:r>
              <a:rPr sz="3750" spc="-10" dirty="0"/>
              <a:t>Assessment</a:t>
            </a:r>
            <a:endParaRPr sz="37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101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36" y="1994412"/>
            <a:ext cx="9378315" cy="4640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8955" marR="5080" indent="-516890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dirty="0">
                <a:latin typeface="Verdana"/>
                <a:cs typeface="Verdana"/>
              </a:rPr>
              <a:t>It</a:t>
            </a:r>
            <a:r>
              <a:rPr sz="2200" spc="13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is</a:t>
            </a:r>
            <a:r>
              <a:rPr sz="2200" spc="16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the</a:t>
            </a:r>
            <a:r>
              <a:rPr sz="2200" spc="1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process</a:t>
            </a:r>
            <a:r>
              <a:rPr sz="2200" spc="16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of</a:t>
            </a:r>
            <a:r>
              <a:rPr sz="2200" spc="165" dirty="0"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0000"/>
                </a:solidFill>
                <a:latin typeface="Verdana"/>
                <a:cs typeface="Verdana"/>
              </a:rPr>
              <a:t>examining</a:t>
            </a:r>
            <a:r>
              <a:rPr sz="2200" spc="18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2200" spc="1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0000"/>
                </a:solidFill>
                <a:latin typeface="Verdana"/>
                <a:cs typeface="Verdana"/>
              </a:rPr>
              <a:t>project</a:t>
            </a:r>
            <a:r>
              <a:rPr sz="2200" spc="18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0000"/>
                </a:solidFill>
                <a:latin typeface="Verdana"/>
                <a:cs typeface="Verdana"/>
              </a:rPr>
              <a:t>and</a:t>
            </a:r>
            <a:r>
              <a:rPr sz="2200" spc="1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0000"/>
                </a:solidFill>
                <a:latin typeface="Verdana"/>
                <a:cs typeface="Verdana"/>
              </a:rPr>
              <a:t>identifying</a:t>
            </a:r>
            <a:r>
              <a:rPr sz="2200" spc="1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Verdana"/>
                <a:cs typeface="Verdana"/>
              </a:rPr>
              <a:t>areas </a:t>
            </a:r>
            <a:r>
              <a:rPr sz="2200" dirty="0">
                <a:solidFill>
                  <a:srgbClr val="FF0000"/>
                </a:solidFill>
                <a:latin typeface="Verdana"/>
                <a:cs typeface="Verdana"/>
              </a:rPr>
              <a:t>of</a:t>
            </a:r>
            <a:r>
              <a:rPr sz="2200" spc="-5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0000"/>
                </a:solidFill>
                <a:latin typeface="Verdana"/>
                <a:cs typeface="Verdana"/>
              </a:rPr>
              <a:t>potential</a:t>
            </a:r>
            <a:r>
              <a:rPr sz="2200" spc="-4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Verdana"/>
                <a:cs typeface="Verdana"/>
              </a:rPr>
              <a:t>risk.</a:t>
            </a:r>
            <a:endParaRPr sz="220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44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dirty="0">
                <a:latin typeface="Verdana"/>
                <a:cs typeface="Verdana"/>
              </a:rPr>
              <a:t>It</a:t>
            </a:r>
            <a:r>
              <a:rPr sz="2200" spc="-6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includes</a:t>
            </a:r>
            <a:r>
              <a:rPr sz="2200" spc="-4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the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following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activities:</a:t>
            </a:r>
            <a:endParaRPr sz="220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46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Risk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identification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48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Risk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analysis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46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Risk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prioritization</a:t>
            </a:r>
            <a:endParaRPr sz="195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45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b="1" dirty="0">
                <a:latin typeface="Verdana"/>
                <a:cs typeface="Verdana"/>
              </a:rPr>
              <a:t>Risk</a:t>
            </a:r>
            <a:r>
              <a:rPr sz="2200" b="1" spc="-25" dirty="0">
                <a:latin typeface="Verdana"/>
                <a:cs typeface="Verdana"/>
              </a:rPr>
              <a:t> </a:t>
            </a:r>
            <a:r>
              <a:rPr sz="2200" b="1" spc="-10" dirty="0">
                <a:latin typeface="Verdana"/>
                <a:cs typeface="Verdana"/>
              </a:rPr>
              <a:t>identification</a:t>
            </a:r>
            <a:endParaRPr sz="220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47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It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is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systematic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attempt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to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specify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threats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project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plan.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47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b="1" dirty="0">
                <a:latin typeface="Verdana"/>
                <a:cs typeface="Verdana"/>
              </a:rPr>
              <a:t>Purpose</a:t>
            </a:r>
            <a:r>
              <a:rPr sz="1950" dirty="0">
                <a:latin typeface="Verdana"/>
                <a:cs typeface="Verdana"/>
              </a:rPr>
              <a:t>: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to</a:t>
            </a:r>
            <a:r>
              <a:rPr sz="1950" spc="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develop</a:t>
            </a:r>
            <a:r>
              <a:rPr sz="1950" spc="7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list</a:t>
            </a:r>
            <a:r>
              <a:rPr sz="1950" spc="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of</a:t>
            </a:r>
            <a:r>
              <a:rPr sz="1950" spc="5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risk</a:t>
            </a:r>
            <a:r>
              <a:rPr sz="1950" spc="3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items</a:t>
            </a:r>
            <a:r>
              <a:rPr sz="1950" spc="8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also</a:t>
            </a:r>
            <a:r>
              <a:rPr sz="1950" spc="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called</a:t>
            </a:r>
            <a:r>
              <a:rPr sz="1950" spc="5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FF0000"/>
                </a:solidFill>
                <a:latin typeface="Verdana"/>
                <a:cs typeface="Verdana"/>
              </a:rPr>
              <a:t>risk</a:t>
            </a:r>
            <a:r>
              <a:rPr sz="1950" spc="5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FF0000"/>
                </a:solidFill>
                <a:latin typeface="Verdana"/>
                <a:cs typeface="Verdana"/>
              </a:rPr>
              <a:t>statement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48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Some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common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risks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areas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are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found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and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checklist</a:t>
            </a:r>
            <a:r>
              <a:rPr sz="1950" b="1" spc="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dirty="0">
                <a:solidFill>
                  <a:srgbClr val="FF0000"/>
                </a:solidFill>
                <a:latin typeface="Verdana"/>
                <a:cs typeface="Verdana"/>
              </a:rPr>
              <a:t>is</a:t>
            </a:r>
            <a:r>
              <a:rPr sz="1950" b="1" spc="5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950" b="1" spc="-10" dirty="0">
                <a:solidFill>
                  <a:srgbClr val="FF0000"/>
                </a:solidFill>
                <a:latin typeface="Verdana"/>
                <a:cs typeface="Verdana"/>
              </a:rPr>
              <a:t>prepared</a:t>
            </a:r>
            <a:r>
              <a:rPr sz="1950" spc="-10" dirty="0">
                <a:latin typeface="Verdana"/>
                <a:cs typeface="Verdana"/>
              </a:rPr>
              <a:t>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48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Categorize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risks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into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different</a:t>
            </a:r>
            <a:r>
              <a:rPr sz="1950" spc="11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classes.</a:t>
            </a:r>
            <a:endParaRPr sz="1950">
              <a:latin typeface="Verdana"/>
              <a:cs typeface="Verdana"/>
            </a:endParaRPr>
          </a:p>
          <a:p>
            <a:pPr marL="1010285" marR="5080" lvl="1" indent="-480695">
              <a:lnSpc>
                <a:spcPct val="101600"/>
              </a:lnSpc>
              <a:spcBef>
                <a:spcPts val="43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  <a:tab pos="1619250" algn="l"/>
                <a:tab pos="2649855" algn="l"/>
                <a:tab pos="3912235" algn="l"/>
                <a:tab pos="4498340" algn="l"/>
                <a:tab pos="5214620" algn="l"/>
                <a:tab pos="6431915" algn="l"/>
                <a:tab pos="7301865" algn="l"/>
                <a:tab pos="8034020" algn="l"/>
                <a:tab pos="8773160" algn="l"/>
              </a:tabLst>
            </a:pPr>
            <a:r>
              <a:rPr sz="1950" spc="-25" dirty="0">
                <a:latin typeface="Verdana"/>
                <a:cs typeface="Verdana"/>
              </a:rPr>
              <a:t>The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project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manager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can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0" dirty="0">
                <a:latin typeface="Verdana"/>
                <a:cs typeface="Verdana"/>
              </a:rPr>
              <a:t>then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examine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which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risks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0" dirty="0">
                <a:latin typeface="Verdana"/>
                <a:cs typeface="Verdana"/>
              </a:rPr>
              <a:t>from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0" dirty="0">
                <a:latin typeface="Verdana"/>
                <a:cs typeface="Verdana"/>
              </a:rPr>
              <a:t>each </a:t>
            </a:r>
            <a:r>
              <a:rPr sz="1950" dirty="0">
                <a:latin typeface="Verdana"/>
                <a:cs typeface="Verdana"/>
              </a:rPr>
              <a:t>class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are</a:t>
            </a:r>
            <a:r>
              <a:rPr sz="1950" spc="3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relevant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to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project.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7572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0"/>
              </a:spcBef>
            </a:pPr>
            <a:r>
              <a:rPr sz="3950" dirty="0"/>
              <a:t>Project</a:t>
            </a:r>
            <a:r>
              <a:rPr sz="3950" spc="-45" dirty="0"/>
              <a:t> </a:t>
            </a:r>
            <a:r>
              <a:rPr sz="3950" spc="-10" dirty="0"/>
              <a:t>Planning</a:t>
            </a:r>
            <a:endParaRPr sz="39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839" y="1987296"/>
            <a:ext cx="7962899" cy="4492751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489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95"/>
              </a:spcBef>
            </a:pPr>
            <a:r>
              <a:rPr sz="3750" dirty="0"/>
              <a:t>Risk</a:t>
            </a:r>
            <a:r>
              <a:rPr sz="3750" spc="-40" dirty="0"/>
              <a:t> </a:t>
            </a:r>
            <a:r>
              <a:rPr sz="3750" spc="-10" dirty="0"/>
              <a:t>Assessment</a:t>
            </a:r>
            <a:endParaRPr sz="37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102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36" y="2016566"/>
            <a:ext cx="8877935" cy="432244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58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dirty="0">
                <a:latin typeface="Verdana"/>
                <a:cs typeface="Verdana"/>
              </a:rPr>
              <a:t>There</a:t>
            </a:r>
            <a:r>
              <a:rPr sz="2200" spc="-4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are</a:t>
            </a:r>
            <a:r>
              <a:rPr sz="2200" spc="-65" dirty="0">
                <a:latin typeface="Verdana"/>
                <a:cs typeface="Verdana"/>
              </a:rPr>
              <a:t> </a:t>
            </a:r>
            <a:r>
              <a:rPr sz="2200" b="1" dirty="0">
                <a:solidFill>
                  <a:srgbClr val="FF0000"/>
                </a:solidFill>
                <a:latin typeface="Verdana"/>
                <a:cs typeface="Verdana"/>
              </a:rPr>
              <a:t>three</a:t>
            </a:r>
            <a:r>
              <a:rPr sz="2200" b="1" spc="-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b="1" dirty="0">
                <a:solidFill>
                  <a:srgbClr val="FF0000"/>
                </a:solidFill>
                <a:latin typeface="Verdana"/>
                <a:cs typeface="Verdana"/>
              </a:rPr>
              <a:t>main</a:t>
            </a:r>
            <a:r>
              <a:rPr sz="2200" b="1" spc="-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b="1" dirty="0">
                <a:solidFill>
                  <a:srgbClr val="FF0000"/>
                </a:solidFill>
                <a:latin typeface="Verdana"/>
                <a:cs typeface="Verdana"/>
              </a:rPr>
              <a:t>categories</a:t>
            </a:r>
            <a:r>
              <a:rPr sz="2200" b="1" spc="-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b="1" dirty="0">
                <a:solidFill>
                  <a:srgbClr val="FF0000"/>
                </a:solidFill>
                <a:latin typeface="Verdana"/>
                <a:cs typeface="Verdana"/>
              </a:rPr>
              <a:t>of</a:t>
            </a:r>
            <a:r>
              <a:rPr sz="2200" b="1" spc="-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Verdana"/>
                <a:cs typeface="Verdana"/>
              </a:rPr>
              <a:t>risks</a:t>
            </a:r>
            <a:r>
              <a:rPr sz="2200" spc="-10" dirty="0">
                <a:latin typeface="Verdana"/>
                <a:cs typeface="Verdana"/>
              </a:rPr>
              <a:t>:</a:t>
            </a:r>
            <a:endParaRPr sz="2200">
              <a:latin typeface="Verdana"/>
              <a:cs typeface="Verdana"/>
            </a:endParaRPr>
          </a:p>
          <a:p>
            <a:pPr marL="891540" marR="5080" lvl="1" indent="-376555" algn="just">
              <a:lnSpc>
                <a:spcPct val="101600"/>
              </a:lnSpc>
              <a:spcBef>
                <a:spcPts val="430"/>
              </a:spcBef>
              <a:buClr>
                <a:srgbClr val="CC0000"/>
              </a:buClr>
              <a:buAutoNum type="arabicPeriod"/>
              <a:tabLst>
                <a:tab pos="893444" algn="l"/>
              </a:tabLst>
            </a:pPr>
            <a:r>
              <a:rPr sz="1950" b="1" dirty="0">
                <a:latin typeface="Verdana"/>
                <a:cs typeface="Verdana"/>
              </a:rPr>
              <a:t>Project</a:t>
            </a:r>
            <a:r>
              <a:rPr sz="1950" b="1" spc="33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risks</a:t>
            </a:r>
            <a:r>
              <a:rPr sz="1950" dirty="0">
                <a:latin typeface="Verdana"/>
                <a:cs typeface="Verdana"/>
              </a:rPr>
              <a:t>:</a:t>
            </a:r>
            <a:r>
              <a:rPr sz="1950" spc="29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budgetary,</a:t>
            </a:r>
            <a:r>
              <a:rPr sz="1950" spc="29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schedule,</a:t>
            </a:r>
            <a:r>
              <a:rPr sz="1950" spc="29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personnel,</a:t>
            </a:r>
            <a:r>
              <a:rPr sz="1950" spc="29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resource</a:t>
            </a:r>
            <a:r>
              <a:rPr sz="1950" spc="310" dirty="0">
                <a:latin typeface="Verdana"/>
                <a:cs typeface="Verdana"/>
              </a:rPr>
              <a:t> </a:t>
            </a:r>
            <a:r>
              <a:rPr sz="1950" spc="-20" dirty="0">
                <a:latin typeface="Verdana"/>
                <a:cs typeface="Verdana"/>
              </a:rPr>
              <a:t>etc. 	</a:t>
            </a:r>
            <a:r>
              <a:rPr sz="1950" dirty="0">
                <a:latin typeface="Verdana"/>
                <a:cs typeface="Verdana"/>
              </a:rPr>
              <a:t>Schedule</a:t>
            </a:r>
            <a:r>
              <a:rPr sz="1950" spc="9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slippage.</a:t>
            </a:r>
            <a:endParaRPr sz="195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890"/>
              </a:spcBef>
              <a:buClr>
                <a:srgbClr val="CC0000"/>
              </a:buClr>
              <a:buFont typeface="Verdana"/>
              <a:buAutoNum type="arabicPeriod"/>
            </a:pPr>
            <a:endParaRPr sz="1950">
              <a:latin typeface="Verdana"/>
              <a:cs typeface="Verdana"/>
            </a:endParaRPr>
          </a:p>
          <a:p>
            <a:pPr marL="891540" marR="6350" lvl="1" indent="-376555" algn="just">
              <a:lnSpc>
                <a:spcPct val="101499"/>
              </a:lnSpc>
              <a:spcBef>
                <a:spcPts val="5"/>
              </a:spcBef>
              <a:buClr>
                <a:srgbClr val="CC0000"/>
              </a:buClr>
              <a:buAutoNum type="arabicPeriod"/>
              <a:tabLst>
                <a:tab pos="893444" algn="l"/>
              </a:tabLst>
            </a:pPr>
            <a:r>
              <a:rPr sz="1950" b="1" dirty="0">
                <a:latin typeface="Verdana"/>
                <a:cs typeface="Verdana"/>
              </a:rPr>
              <a:t>Technical</a:t>
            </a:r>
            <a:r>
              <a:rPr sz="1950" b="1" spc="190" dirty="0">
                <a:latin typeface="Verdana"/>
                <a:cs typeface="Verdana"/>
              </a:rPr>
              <a:t>  </a:t>
            </a:r>
            <a:r>
              <a:rPr sz="1950" b="1" dirty="0">
                <a:latin typeface="Verdana"/>
                <a:cs typeface="Verdana"/>
              </a:rPr>
              <a:t>risks</a:t>
            </a:r>
            <a:r>
              <a:rPr sz="1950" dirty="0">
                <a:latin typeface="Verdana"/>
                <a:cs typeface="Verdana"/>
              </a:rPr>
              <a:t>:</a:t>
            </a:r>
            <a:r>
              <a:rPr sz="1950" spc="17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Risks</a:t>
            </a:r>
            <a:r>
              <a:rPr sz="1950" spc="17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that</a:t>
            </a:r>
            <a:r>
              <a:rPr sz="1950" spc="17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threaten</a:t>
            </a:r>
            <a:r>
              <a:rPr sz="1950" spc="17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17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quality</a:t>
            </a:r>
            <a:r>
              <a:rPr sz="1950" spc="17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175" dirty="0">
                <a:latin typeface="Verdana"/>
                <a:cs typeface="Verdana"/>
              </a:rPr>
              <a:t>  </a:t>
            </a:r>
            <a:r>
              <a:rPr sz="1950" spc="-25" dirty="0">
                <a:latin typeface="Verdana"/>
                <a:cs typeface="Verdana"/>
              </a:rPr>
              <a:t>the 	</a:t>
            </a:r>
            <a:r>
              <a:rPr sz="1950" dirty="0">
                <a:latin typeface="Verdana"/>
                <a:cs typeface="Verdana"/>
              </a:rPr>
              <a:t>product.</a:t>
            </a:r>
            <a:r>
              <a:rPr sz="1950" spc="19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design,</a:t>
            </a:r>
            <a:r>
              <a:rPr sz="1950" spc="21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implementation,</a:t>
            </a:r>
            <a:r>
              <a:rPr sz="1950" spc="21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interfacing,</a:t>
            </a:r>
            <a:r>
              <a:rPr sz="1950" spc="20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testing,</a:t>
            </a:r>
            <a:r>
              <a:rPr sz="1950" spc="210" dirty="0">
                <a:latin typeface="Verdana"/>
                <a:cs typeface="Verdana"/>
              </a:rPr>
              <a:t>  </a:t>
            </a:r>
            <a:r>
              <a:rPr sz="1950" spc="-25" dirty="0">
                <a:latin typeface="Verdana"/>
                <a:cs typeface="Verdana"/>
              </a:rPr>
              <a:t>and 	</a:t>
            </a:r>
            <a:r>
              <a:rPr sz="1950" dirty="0">
                <a:latin typeface="Verdana"/>
                <a:cs typeface="Verdana"/>
              </a:rPr>
              <a:t>maintenance</a:t>
            </a:r>
            <a:r>
              <a:rPr sz="1950" spc="3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problems</a:t>
            </a:r>
            <a:r>
              <a:rPr sz="1950" spc="3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etc.</a:t>
            </a:r>
            <a:r>
              <a:rPr sz="1950" spc="3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Most</a:t>
            </a:r>
            <a:r>
              <a:rPr sz="1950" spc="3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technical</a:t>
            </a:r>
            <a:r>
              <a:rPr sz="1950" spc="3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risks</a:t>
            </a:r>
            <a:r>
              <a:rPr sz="1950" spc="33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occur</a:t>
            </a:r>
            <a:r>
              <a:rPr sz="1950" spc="3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due</a:t>
            </a:r>
            <a:r>
              <a:rPr sz="1950" spc="365" dirty="0">
                <a:latin typeface="Verdana"/>
                <a:cs typeface="Verdana"/>
              </a:rPr>
              <a:t> </a:t>
            </a:r>
            <a:r>
              <a:rPr sz="1950" spc="-25" dirty="0">
                <a:latin typeface="Verdana"/>
                <a:cs typeface="Verdana"/>
              </a:rPr>
              <a:t>to 	</a:t>
            </a:r>
            <a:r>
              <a:rPr sz="1950" dirty="0">
                <a:latin typeface="Verdana"/>
                <a:cs typeface="Verdana"/>
              </a:rPr>
              <a:t>improper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knowledge.</a:t>
            </a:r>
            <a:endParaRPr sz="195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880"/>
              </a:spcBef>
              <a:buClr>
                <a:srgbClr val="CC0000"/>
              </a:buClr>
              <a:buFont typeface="Verdana"/>
              <a:buAutoNum type="arabicPeriod"/>
            </a:pPr>
            <a:endParaRPr sz="1950">
              <a:latin typeface="Verdana"/>
              <a:cs typeface="Verdana"/>
            </a:endParaRPr>
          </a:p>
          <a:p>
            <a:pPr marL="891540" marR="5080" lvl="1" indent="-376555" algn="just">
              <a:lnSpc>
                <a:spcPct val="101499"/>
              </a:lnSpc>
              <a:buClr>
                <a:srgbClr val="CC0000"/>
              </a:buClr>
              <a:buAutoNum type="arabicPeriod"/>
              <a:tabLst>
                <a:tab pos="893444" algn="l"/>
              </a:tabLst>
            </a:pPr>
            <a:r>
              <a:rPr sz="1950" b="1" dirty="0">
                <a:latin typeface="Verdana"/>
                <a:cs typeface="Verdana"/>
              </a:rPr>
              <a:t>Business</a:t>
            </a:r>
            <a:r>
              <a:rPr sz="1950" b="1" spc="-15" dirty="0">
                <a:latin typeface="Verdana"/>
                <a:cs typeface="Verdana"/>
              </a:rPr>
              <a:t>  </a:t>
            </a:r>
            <a:r>
              <a:rPr sz="1950" b="1" dirty="0">
                <a:latin typeface="Verdana"/>
                <a:cs typeface="Verdana"/>
              </a:rPr>
              <a:t>risks:</a:t>
            </a:r>
            <a:r>
              <a:rPr sz="1950" b="1" spc="204" dirty="0">
                <a:latin typeface="Verdana"/>
                <a:cs typeface="Verdana"/>
              </a:rPr>
              <a:t>   </a:t>
            </a:r>
            <a:r>
              <a:rPr sz="1950" dirty="0">
                <a:latin typeface="Verdana"/>
                <a:cs typeface="Verdana"/>
              </a:rPr>
              <a:t>Risks</a:t>
            </a:r>
            <a:r>
              <a:rPr sz="1950" spc="-2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that</a:t>
            </a:r>
            <a:r>
              <a:rPr sz="1950" spc="-3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threaten</a:t>
            </a:r>
            <a:r>
              <a:rPr sz="1950" spc="-2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-3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development</a:t>
            </a:r>
            <a:r>
              <a:rPr sz="1950" spc="-15" dirty="0">
                <a:latin typeface="Verdana"/>
                <a:cs typeface="Verdana"/>
              </a:rPr>
              <a:t>  </a:t>
            </a:r>
            <a:r>
              <a:rPr sz="1950" spc="-25" dirty="0">
                <a:latin typeface="Verdana"/>
                <a:cs typeface="Verdana"/>
              </a:rPr>
              <a:t>(or 	</a:t>
            </a:r>
            <a:r>
              <a:rPr sz="1950" dirty="0">
                <a:latin typeface="Verdana"/>
                <a:cs typeface="Verdana"/>
              </a:rPr>
              <a:t>client)</a:t>
            </a:r>
            <a:r>
              <a:rPr sz="1950" spc="8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organization.</a:t>
            </a:r>
            <a:r>
              <a:rPr sz="1950" spc="8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Include</a:t>
            </a:r>
            <a:r>
              <a:rPr sz="1950" spc="9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risks</a:t>
            </a:r>
            <a:r>
              <a:rPr sz="1950" spc="9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8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building</a:t>
            </a:r>
            <a:r>
              <a:rPr sz="1950" spc="8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an</a:t>
            </a:r>
            <a:r>
              <a:rPr sz="1950" spc="90" dirty="0">
                <a:latin typeface="Verdana"/>
                <a:cs typeface="Verdana"/>
              </a:rPr>
              <a:t>  </a:t>
            </a:r>
            <a:r>
              <a:rPr sz="1950" spc="-10" dirty="0">
                <a:latin typeface="Verdana"/>
                <a:cs typeface="Verdana"/>
              </a:rPr>
              <a:t>excellent 	</a:t>
            </a:r>
            <a:r>
              <a:rPr sz="1950" dirty="0">
                <a:latin typeface="Verdana"/>
                <a:cs typeface="Verdana"/>
              </a:rPr>
              <a:t>product  that</a:t>
            </a:r>
            <a:r>
              <a:rPr sz="1950" spc="1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no</a:t>
            </a:r>
            <a:r>
              <a:rPr sz="1950" spc="1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one</a:t>
            </a:r>
            <a:r>
              <a:rPr sz="1950" spc="20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wants,</a:t>
            </a:r>
            <a:r>
              <a:rPr sz="1950" spc="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losing  budgetary</a:t>
            </a:r>
            <a:r>
              <a:rPr sz="1950" spc="5" dirty="0">
                <a:latin typeface="Verdana"/>
                <a:cs typeface="Verdana"/>
              </a:rPr>
              <a:t>  </a:t>
            </a:r>
            <a:r>
              <a:rPr sz="1950" dirty="0">
                <a:latin typeface="Verdana"/>
                <a:cs typeface="Verdana"/>
              </a:rPr>
              <a:t>or  </a:t>
            </a:r>
            <a:r>
              <a:rPr sz="1950" spc="-10" dirty="0">
                <a:latin typeface="Verdana"/>
                <a:cs typeface="Verdana"/>
              </a:rPr>
              <a:t>personnel 	</a:t>
            </a:r>
            <a:r>
              <a:rPr sz="1950" dirty="0">
                <a:latin typeface="Verdana"/>
                <a:cs typeface="Verdana"/>
              </a:rPr>
              <a:t>commitments,</a:t>
            </a:r>
            <a:r>
              <a:rPr sz="1950" spc="140" dirty="0">
                <a:latin typeface="Verdana"/>
                <a:cs typeface="Verdana"/>
              </a:rPr>
              <a:t> </a:t>
            </a:r>
            <a:r>
              <a:rPr sz="1950" spc="-20" dirty="0">
                <a:latin typeface="Verdana"/>
                <a:cs typeface="Verdana"/>
              </a:rPr>
              <a:t>etc.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489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95"/>
              </a:spcBef>
            </a:pPr>
            <a:r>
              <a:rPr sz="3750" dirty="0"/>
              <a:t>Risk</a:t>
            </a:r>
            <a:r>
              <a:rPr sz="3750" spc="-40" dirty="0"/>
              <a:t> </a:t>
            </a:r>
            <a:r>
              <a:rPr sz="3750" spc="-10" dirty="0"/>
              <a:t>Assessment</a:t>
            </a:r>
            <a:endParaRPr sz="375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103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4005" y="2302309"/>
            <a:ext cx="18929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56260" algn="l"/>
                <a:tab pos="1429385" algn="l"/>
              </a:tabLst>
            </a:pPr>
            <a:r>
              <a:rPr sz="2200" spc="-25" dirty="0">
                <a:latin typeface="Verdana"/>
                <a:cs typeface="Verdana"/>
              </a:rPr>
              <a:t>all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20" dirty="0">
                <a:latin typeface="Verdana"/>
                <a:cs typeface="Verdana"/>
              </a:rPr>
              <a:t>risks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25" dirty="0">
                <a:latin typeface="Verdana"/>
                <a:cs typeface="Verdana"/>
              </a:rPr>
              <a:t>are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0836" y="1853415"/>
            <a:ext cx="6786880" cy="114427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54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b="1" dirty="0">
                <a:latin typeface="Verdana"/>
                <a:cs typeface="Verdana"/>
              </a:rPr>
              <a:t>Risk</a:t>
            </a:r>
            <a:r>
              <a:rPr sz="2200" b="1" spc="-25" dirty="0">
                <a:latin typeface="Verdana"/>
                <a:cs typeface="Verdana"/>
              </a:rPr>
              <a:t> </a:t>
            </a:r>
            <a:r>
              <a:rPr sz="2200" b="1" spc="-10" dirty="0">
                <a:latin typeface="Verdana"/>
                <a:cs typeface="Verdana"/>
              </a:rPr>
              <a:t>analysis</a:t>
            </a:r>
            <a:endParaRPr sz="2200">
              <a:latin typeface="Verdana"/>
              <a:cs typeface="Verdana"/>
            </a:endParaRPr>
          </a:p>
          <a:p>
            <a:pPr marL="1010285" marR="5080" lvl="1" indent="-480059">
              <a:lnSpc>
                <a:spcPct val="100000"/>
              </a:lnSpc>
              <a:spcBef>
                <a:spcPts val="44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  <a:tab pos="2028189" algn="l"/>
                <a:tab pos="2700655" algn="l"/>
                <a:tab pos="3573779" algn="l"/>
                <a:tab pos="4471670" algn="l"/>
                <a:tab pos="5375275" algn="l"/>
              </a:tabLst>
            </a:pPr>
            <a:r>
              <a:rPr sz="2200" spc="-20" dirty="0">
                <a:latin typeface="Verdana"/>
                <a:cs typeface="Verdana"/>
              </a:rPr>
              <a:t>When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25" dirty="0">
                <a:latin typeface="Verdana"/>
                <a:cs typeface="Verdana"/>
              </a:rPr>
              <a:t>the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20" dirty="0">
                <a:latin typeface="Verdana"/>
                <a:cs typeface="Verdana"/>
              </a:rPr>
              <a:t>risks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20" dirty="0">
                <a:latin typeface="Verdana"/>
                <a:cs typeface="Verdana"/>
              </a:rPr>
              <a:t>have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20" dirty="0">
                <a:latin typeface="Verdana"/>
                <a:cs typeface="Verdana"/>
              </a:rPr>
              <a:t>been</a:t>
            </a:r>
            <a:r>
              <a:rPr sz="2200" dirty="0">
                <a:latin typeface="Verdana"/>
                <a:cs typeface="Verdana"/>
              </a:rPr>
              <a:t>	</a:t>
            </a:r>
            <a:r>
              <a:rPr sz="2200" spc="-10" dirty="0">
                <a:latin typeface="Verdana"/>
                <a:cs typeface="Verdana"/>
              </a:rPr>
              <a:t>identified, </a:t>
            </a:r>
            <a:r>
              <a:rPr sz="2200" dirty="0">
                <a:latin typeface="Verdana"/>
                <a:cs typeface="Verdana"/>
              </a:rPr>
              <a:t>analyzed</a:t>
            </a:r>
            <a:r>
              <a:rPr sz="2200" spc="-7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using</a:t>
            </a:r>
            <a:r>
              <a:rPr sz="2200" spc="-7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different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criteria.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8990" y="3027724"/>
            <a:ext cx="8357234" cy="410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2125" marR="5715" indent="-480059" algn="just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Font typeface="Times New Roman"/>
              <a:buChar char="■"/>
              <a:tabLst>
                <a:tab pos="492125" algn="l"/>
              </a:tabLst>
            </a:pPr>
            <a:r>
              <a:rPr sz="2200" dirty="0">
                <a:latin typeface="Verdana"/>
                <a:cs typeface="Verdana"/>
              </a:rPr>
              <a:t>The</a:t>
            </a:r>
            <a:r>
              <a:rPr sz="2200" spc="210" dirty="0"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0000"/>
                </a:solidFill>
                <a:latin typeface="Verdana"/>
                <a:cs typeface="Verdana"/>
              </a:rPr>
              <a:t>purpose</a:t>
            </a:r>
            <a:r>
              <a:rPr sz="2200" spc="19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of</a:t>
            </a:r>
            <a:r>
              <a:rPr sz="2200" spc="22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this</a:t>
            </a:r>
            <a:r>
              <a:rPr sz="2200" spc="22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activity</a:t>
            </a:r>
            <a:r>
              <a:rPr sz="2200" spc="21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is</a:t>
            </a:r>
            <a:r>
              <a:rPr sz="2200" spc="22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to</a:t>
            </a:r>
            <a:r>
              <a:rPr sz="2200" spc="210" dirty="0"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0000"/>
                </a:solidFill>
                <a:latin typeface="Verdana"/>
                <a:cs typeface="Verdana"/>
              </a:rPr>
              <a:t>examine</a:t>
            </a:r>
            <a:r>
              <a:rPr sz="2200" spc="2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0000"/>
                </a:solidFill>
                <a:latin typeface="Verdana"/>
                <a:cs typeface="Verdana"/>
              </a:rPr>
              <a:t>how</a:t>
            </a:r>
            <a:r>
              <a:rPr sz="2200" spc="204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Verdana"/>
                <a:cs typeface="Verdana"/>
              </a:rPr>
              <a:t>project </a:t>
            </a:r>
            <a:r>
              <a:rPr sz="2200" dirty="0">
                <a:solidFill>
                  <a:srgbClr val="FF0000"/>
                </a:solidFill>
                <a:latin typeface="Verdana"/>
                <a:cs typeface="Verdana"/>
              </a:rPr>
              <a:t>outcomes</a:t>
            </a:r>
            <a:r>
              <a:rPr sz="2200" spc="17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0000"/>
                </a:solidFill>
                <a:latin typeface="Verdana"/>
                <a:cs typeface="Verdana"/>
              </a:rPr>
              <a:t>might</a:t>
            </a:r>
            <a:r>
              <a:rPr sz="2200" spc="17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0000"/>
                </a:solidFill>
                <a:latin typeface="Verdana"/>
                <a:cs typeface="Verdana"/>
              </a:rPr>
              <a:t>change</a:t>
            </a:r>
            <a:r>
              <a:rPr sz="2200" spc="1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0000"/>
                </a:solidFill>
                <a:latin typeface="Verdana"/>
                <a:cs typeface="Verdana"/>
              </a:rPr>
              <a:t>with</a:t>
            </a:r>
            <a:r>
              <a:rPr sz="2200" spc="17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0000"/>
                </a:solidFill>
                <a:latin typeface="Verdana"/>
                <a:cs typeface="Verdana"/>
              </a:rPr>
              <a:t>modification</a:t>
            </a:r>
            <a:r>
              <a:rPr sz="2200" spc="17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0000"/>
                </a:solidFill>
                <a:latin typeface="Verdana"/>
                <a:cs typeface="Verdana"/>
              </a:rPr>
              <a:t>of</a:t>
            </a:r>
            <a:r>
              <a:rPr sz="2200" spc="1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0000"/>
                </a:solidFill>
                <a:latin typeface="Verdana"/>
                <a:cs typeface="Verdana"/>
              </a:rPr>
              <a:t>risk</a:t>
            </a:r>
            <a:r>
              <a:rPr sz="2200" spc="15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Verdana"/>
                <a:cs typeface="Verdana"/>
              </a:rPr>
              <a:t>input </a:t>
            </a:r>
            <a:r>
              <a:rPr sz="2200" spc="-10" dirty="0">
                <a:latin typeface="Verdana"/>
                <a:cs typeface="Verdana"/>
              </a:rPr>
              <a:t>variables.</a:t>
            </a:r>
            <a:endParaRPr sz="2200">
              <a:latin typeface="Verdana"/>
              <a:cs typeface="Verdana"/>
            </a:endParaRPr>
          </a:p>
          <a:p>
            <a:pPr marL="492125" marR="5080" indent="-480059" algn="just">
              <a:lnSpc>
                <a:spcPct val="100000"/>
              </a:lnSpc>
              <a:spcBef>
                <a:spcPts val="445"/>
              </a:spcBef>
              <a:buClr>
                <a:srgbClr val="CC0000"/>
              </a:buClr>
              <a:buFont typeface="Times New Roman"/>
              <a:buChar char="■"/>
              <a:tabLst>
                <a:tab pos="492125" algn="l"/>
              </a:tabLst>
            </a:pPr>
            <a:r>
              <a:rPr sz="2200" dirty="0">
                <a:latin typeface="Verdana"/>
                <a:cs typeface="Verdana"/>
              </a:rPr>
              <a:t>The</a:t>
            </a:r>
            <a:r>
              <a:rPr sz="2200" spc="1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input of</a:t>
            </a:r>
            <a:r>
              <a:rPr sz="2200" spc="1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this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activity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is</a:t>
            </a:r>
            <a:r>
              <a:rPr sz="2200" spc="1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the</a:t>
            </a:r>
            <a:r>
              <a:rPr sz="2200" spc="1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list</a:t>
            </a:r>
            <a:r>
              <a:rPr sz="2200" spc="2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of</a:t>
            </a:r>
            <a:r>
              <a:rPr sz="2200" spc="1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risks</a:t>
            </a:r>
            <a:r>
              <a:rPr sz="2200" spc="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developed</a:t>
            </a:r>
            <a:r>
              <a:rPr sz="2200" spc="25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in </a:t>
            </a:r>
            <a:r>
              <a:rPr sz="2200" dirty="0">
                <a:latin typeface="Verdana"/>
                <a:cs typeface="Verdana"/>
              </a:rPr>
              <a:t>risk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identification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and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output</a:t>
            </a:r>
            <a:r>
              <a:rPr sz="2200" spc="-3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is</a:t>
            </a:r>
            <a:r>
              <a:rPr sz="2200" spc="-4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the</a:t>
            </a:r>
            <a:r>
              <a:rPr sz="2200" spc="-3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ranking</a:t>
            </a:r>
            <a:r>
              <a:rPr sz="2200" spc="-2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of</a:t>
            </a:r>
            <a:r>
              <a:rPr sz="2200" spc="-2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the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risks.</a:t>
            </a:r>
            <a:endParaRPr sz="2200">
              <a:latin typeface="Verdana"/>
              <a:cs typeface="Verdana"/>
            </a:endParaRPr>
          </a:p>
          <a:p>
            <a:pPr marL="492125" indent="-479425" algn="just">
              <a:lnSpc>
                <a:spcPct val="100000"/>
              </a:lnSpc>
              <a:spcBef>
                <a:spcPts val="440"/>
              </a:spcBef>
              <a:buClr>
                <a:srgbClr val="CC0000"/>
              </a:buClr>
              <a:buFont typeface="Times New Roman"/>
              <a:buChar char="■"/>
              <a:tabLst>
                <a:tab pos="492125" algn="l"/>
              </a:tabLst>
            </a:pPr>
            <a:r>
              <a:rPr sz="2200" dirty="0">
                <a:latin typeface="Verdana"/>
                <a:cs typeface="Verdana"/>
              </a:rPr>
              <a:t>Main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activities</a:t>
            </a:r>
            <a:r>
              <a:rPr sz="2200" spc="-6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of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this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process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are:</a:t>
            </a:r>
            <a:endParaRPr sz="2200">
              <a:latin typeface="Verdana"/>
              <a:cs typeface="Verdana"/>
            </a:endParaRPr>
          </a:p>
          <a:p>
            <a:pPr marL="929640" lvl="1" indent="-435609">
              <a:lnSpc>
                <a:spcPct val="100000"/>
              </a:lnSpc>
              <a:spcBef>
                <a:spcPts val="434"/>
              </a:spcBef>
              <a:buClr>
                <a:srgbClr val="CC0000"/>
              </a:buClr>
              <a:buFont typeface="Times New Roman"/>
              <a:buChar char="□"/>
              <a:tabLst>
                <a:tab pos="929640" algn="l"/>
              </a:tabLst>
            </a:pPr>
            <a:r>
              <a:rPr sz="2200" dirty="0">
                <a:latin typeface="Verdana"/>
                <a:cs typeface="Verdana"/>
              </a:rPr>
              <a:t>Group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similar</a:t>
            </a:r>
            <a:r>
              <a:rPr sz="2200" spc="-65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risks</a:t>
            </a:r>
            <a:endParaRPr sz="2200">
              <a:latin typeface="Verdana"/>
              <a:cs typeface="Verdana"/>
            </a:endParaRPr>
          </a:p>
          <a:p>
            <a:pPr marL="929640" lvl="1" indent="-435609">
              <a:lnSpc>
                <a:spcPct val="100000"/>
              </a:lnSpc>
              <a:spcBef>
                <a:spcPts val="445"/>
              </a:spcBef>
              <a:buClr>
                <a:srgbClr val="CC0000"/>
              </a:buClr>
              <a:buFont typeface="Times New Roman"/>
              <a:buChar char="□"/>
              <a:tabLst>
                <a:tab pos="929640" algn="l"/>
              </a:tabLst>
            </a:pPr>
            <a:r>
              <a:rPr sz="2200" dirty="0">
                <a:latin typeface="Verdana"/>
                <a:cs typeface="Verdana"/>
              </a:rPr>
              <a:t>Determine</a:t>
            </a:r>
            <a:r>
              <a:rPr sz="2200" spc="-8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risk</a:t>
            </a:r>
            <a:r>
              <a:rPr sz="2200" spc="-7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drivers</a:t>
            </a:r>
            <a:endParaRPr sz="2200">
              <a:latin typeface="Verdana"/>
              <a:cs typeface="Verdana"/>
            </a:endParaRPr>
          </a:p>
          <a:p>
            <a:pPr marL="929640" lvl="1" indent="-435609">
              <a:lnSpc>
                <a:spcPct val="100000"/>
              </a:lnSpc>
              <a:spcBef>
                <a:spcPts val="440"/>
              </a:spcBef>
              <a:buClr>
                <a:srgbClr val="CC0000"/>
              </a:buClr>
              <a:buFont typeface="Times New Roman"/>
              <a:buChar char="□"/>
              <a:tabLst>
                <a:tab pos="929640" algn="l"/>
              </a:tabLst>
            </a:pPr>
            <a:r>
              <a:rPr sz="2200" dirty="0">
                <a:latin typeface="Verdana"/>
                <a:cs typeface="Verdana"/>
              </a:rPr>
              <a:t>Determine</a:t>
            </a:r>
            <a:r>
              <a:rPr sz="2200" spc="-8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source</a:t>
            </a:r>
            <a:r>
              <a:rPr sz="2200" spc="-8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of</a:t>
            </a:r>
            <a:r>
              <a:rPr sz="2200" spc="-7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risks</a:t>
            </a:r>
            <a:endParaRPr sz="2200">
              <a:latin typeface="Verdana"/>
              <a:cs typeface="Verdana"/>
            </a:endParaRPr>
          </a:p>
          <a:p>
            <a:pPr marL="929640" lvl="1" indent="-435609">
              <a:lnSpc>
                <a:spcPct val="100000"/>
              </a:lnSpc>
              <a:spcBef>
                <a:spcPts val="434"/>
              </a:spcBef>
              <a:buClr>
                <a:srgbClr val="CC0000"/>
              </a:buClr>
              <a:buFont typeface="Times New Roman"/>
              <a:buChar char="□"/>
              <a:tabLst>
                <a:tab pos="929640" algn="l"/>
              </a:tabLst>
            </a:pPr>
            <a:r>
              <a:rPr sz="2200" dirty="0">
                <a:latin typeface="Verdana"/>
                <a:cs typeface="Verdana"/>
              </a:rPr>
              <a:t>Estimate</a:t>
            </a:r>
            <a:r>
              <a:rPr sz="2200" spc="-6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risk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exposure</a:t>
            </a:r>
            <a:endParaRPr sz="2200">
              <a:latin typeface="Verdana"/>
              <a:cs typeface="Verdana"/>
            </a:endParaRPr>
          </a:p>
          <a:p>
            <a:pPr marL="929640" lvl="1" indent="-435609">
              <a:lnSpc>
                <a:spcPct val="100000"/>
              </a:lnSpc>
              <a:spcBef>
                <a:spcPts val="440"/>
              </a:spcBef>
              <a:buClr>
                <a:srgbClr val="CC0000"/>
              </a:buClr>
              <a:buFont typeface="Times New Roman"/>
              <a:buChar char="□"/>
              <a:tabLst>
                <a:tab pos="929640" algn="l"/>
              </a:tabLst>
            </a:pPr>
            <a:r>
              <a:rPr sz="2200" dirty="0">
                <a:latin typeface="Verdana"/>
                <a:cs typeface="Verdana"/>
              </a:rPr>
              <a:t>Evaluate</a:t>
            </a:r>
            <a:r>
              <a:rPr sz="2200" spc="-6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against</a:t>
            </a:r>
            <a:r>
              <a:rPr sz="2200" spc="-6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criteria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489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95"/>
              </a:spcBef>
            </a:pPr>
            <a:r>
              <a:rPr sz="3750" dirty="0"/>
              <a:t>Risk</a:t>
            </a:r>
            <a:r>
              <a:rPr sz="3750" spc="-40" dirty="0"/>
              <a:t> </a:t>
            </a:r>
            <a:r>
              <a:rPr sz="3750" spc="-10" dirty="0"/>
              <a:t>Assessment</a:t>
            </a:r>
            <a:endParaRPr sz="37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104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36" y="1932940"/>
            <a:ext cx="8873490" cy="2153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528955" indent="-516255">
              <a:lnSpc>
                <a:spcPct val="100000"/>
              </a:lnSpc>
              <a:spcBef>
                <a:spcPts val="58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b="1" dirty="0">
                <a:latin typeface="Verdana"/>
                <a:cs typeface="Verdana"/>
              </a:rPr>
              <a:t>Risk</a:t>
            </a:r>
            <a:r>
              <a:rPr sz="2200" b="1" spc="-25" dirty="0">
                <a:latin typeface="Verdana"/>
                <a:cs typeface="Verdana"/>
              </a:rPr>
              <a:t> </a:t>
            </a:r>
            <a:r>
              <a:rPr sz="2200" b="1" spc="-10" dirty="0">
                <a:latin typeface="Verdana"/>
                <a:cs typeface="Verdana"/>
              </a:rPr>
              <a:t>prioritization</a:t>
            </a:r>
            <a:endParaRPr sz="220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46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It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focuses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on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its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most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severe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risks</a:t>
            </a:r>
            <a:r>
              <a:rPr sz="1950" spc="3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by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assessing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risk.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48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Risks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are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estimated</a:t>
            </a:r>
            <a:r>
              <a:rPr sz="1950" spc="9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probability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(0.1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–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1.0).</a:t>
            </a:r>
            <a:endParaRPr sz="1950">
              <a:latin typeface="Verdana"/>
              <a:cs typeface="Verdana"/>
            </a:endParaRPr>
          </a:p>
          <a:p>
            <a:pPr marL="1010285" marR="5080" lvl="1" indent="-480695">
              <a:lnSpc>
                <a:spcPct val="101600"/>
              </a:lnSpc>
              <a:spcBef>
                <a:spcPts val="44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  <a:tab pos="1682114" algn="l"/>
                <a:tab pos="2693035" algn="l"/>
                <a:tab pos="3306445" algn="l"/>
                <a:tab pos="4762500" algn="l"/>
                <a:tab pos="5378450" algn="l"/>
                <a:tab pos="6238240" algn="l"/>
                <a:tab pos="6854190" algn="l"/>
                <a:tab pos="7518400" algn="l"/>
                <a:tab pos="8554085" algn="l"/>
              </a:tabLst>
            </a:pPr>
            <a:r>
              <a:rPr sz="1950" spc="-25" dirty="0">
                <a:latin typeface="Verdana"/>
                <a:cs typeface="Verdana"/>
              </a:rPr>
              <a:t>The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higher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the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exposure,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the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0" dirty="0">
                <a:latin typeface="Verdana"/>
                <a:cs typeface="Verdana"/>
              </a:rPr>
              <a:t>more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the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0" dirty="0">
                <a:latin typeface="Verdana"/>
                <a:cs typeface="Verdana"/>
              </a:rPr>
              <a:t>risk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10" dirty="0">
                <a:latin typeface="Verdana"/>
                <a:cs typeface="Verdana"/>
              </a:rPr>
              <a:t>should</a:t>
            </a:r>
            <a:r>
              <a:rPr sz="1950" dirty="0">
                <a:latin typeface="Verdana"/>
                <a:cs typeface="Verdana"/>
              </a:rPr>
              <a:t>	</a:t>
            </a:r>
            <a:r>
              <a:rPr sz="1950" spc="-25" dirty="0">
                <a:latin typeface="Verdana"/>
                <a:cs typeface="Verdana"/>
              </a:rPr>
              <a:t>be </a:t>
            </a:r>
            <a:r>
              <a:rPr sz="1950" spc="-10" dirty="0">
                <a:latin typeface="Verdana"/>
                <a:cs typeface="Verdana"/>
              </a:rPr>
              <a:t>tackled.</a:t>
            </a:r>
            <a:endParaRPr sz="195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47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1950" dirty="0">
                <a:latin typeface="Verdana"/>
                <a:cs typeface="Verdana"/>
              </a:rPr>
              <a:t>Another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way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is: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risk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avoidance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(don’t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do</a:t>
            </a:r>
            <a:r>
              <a:rPr sz="1950" spc="2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risky</a:t>
            </a:r>
            <a:r>
              <a:rPr sz="1950" spc="3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things).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489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95"/>
              </a:spcBef>
            </a:pPr>
            <a:r>
              <a:rPr sz="3750" dirty="0"/>
              <a:t>Risk</a:t>
            </a:r>
            <a:r>
              <a:rPr sz="3750" spc="-40" dirty="0"/>
              <a:t> </a:t>
            </a:r>
            <a:r>
              <a:rPr sz="3750" spc="-10" dirty="0"/>
              <a:t>Control</a:t>
            </a:r>
            <a:endParaRPr sz="375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70726" rIns="0" bIns="0" rtlCol="0">
            <a:spAutoFit/>
          </a:bodyPr>
          <a:lstStyle/>
          <a:p>
            <a:pPr marL="528955" marR="5080" indent="-516890">
              <a:lnSpc>
                <a:spcPct val="100000"/>
              </a:lnSpc>
              <a:spcBef>
                <a:spcPts val="9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dirty="0"/>
              <a:t>It</a:t>
            </a:r>
            <a:r>
              <a:rPr spc="135" dirty="0"/>
              <a:t> </a:t>
            </a:r>
            <a:r>
              <a:rPr dirty="0"/>
              <a:t>is</a:t>
            </a:r>
            <a:r>
              <a:rPr spc="170" dirty="0"/>
              <a:t> </a:t>
            </a:r>
            <a:r>
              <a:rPr dirty="0"/>
              <a:t>the</a:t>
            </a:r>
            <a:r>
              <a:rPr spc="160" dirty="0"/>
              <a:t> </a:t>
            </a:r>
            <a:r>
              <a:rPr dirty="0"/>
              <a:t>process</a:t>
            </a:r>
            <a:r>
              <a:rPr spc="165" dirty="0"/>
              <a:t> </a:t>
            </a:r>
            <a:r>
              <a:rPr dirty="0"/>
              <a:t>of</a:t>
            </a:r>
            <a:r>
              <a:rPr spc="145" dirty="0"/>
              <a:t> </a:t>
            </a:r>
            <a:r>
              <a:rPr dirty="0"/>
              <a:t>managing</a:t>
            </a:r>
            <a:r>
              <a:rPr spc="185" dirty="0"/>
              <a:t> </a:t>
            </a:r>
            <a:r>
              <a:rPr dirty="0"/>
              <a:t>risks</a:t>
            </a:r>
            <a:r>
              <a:rPr spc="170" dirty="0"/>
              <a:t> </a:t>
            </a:r>
            <a:r>
              <a:rPr dirty="0"/>
              <a:t>to</a:t>
            </a:r>
            <a:r>
              <a:rPr spc="175" dirty="0"/>
              <a:t> </a:t>
            </a:r>
            <a:r>
              <a:rPr dirty="0"/>
              <a:t>achieve</a:t>
            </a:r>
            <a:r>
              <a:rPr spc="180" dirty="0"/>
              <a:t> </a:t>
            </a:r>
            <a:r>
              <a:rPr dirty="0"/>
              <a:t>the</a:t>
            </a:r>
            <a:r>
              <a:rPr spc="155" dirty="0"/>
              <a:t> </a:t>
            </a:r>
            <a:r>
              <a:rPr spc="-10" dirty="0"/>
              <a:t>desired outcomes.</a:t>
            </a:r>
          </a:p>
          <a:p>
            <a:pPr marL="528955" indent="-516255">
              <a:lnSpc>
                <a:spcPct val="100000"/>
              </a:lnSpc>
              <a:spcBef>
                <a:spcPts val="445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dirty="0"/>
              <a:t>It</a:t>
            </a:r>
            <a:r>
              <a:rPr spc="-30" dirty="0"/>
              <a:t> </a:t>
            </a:r>
            <a:r>
              <a:rPr spc="-10" dirty="0"/>
              <a:t>includes:</a:t>
            </a:r>
          </a:p>
          <a:p>
            <a:pPr marL="1010285" lvl="1" indent="-480059">
              <a:lnSpc>
                <a:spcPct val="100000"/>
              </a:lnSpc>
              <a:spcBef>
                <a:spcPts val="430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2200" dirty="0">
                <a:latin typeface="Verdana"/>
                <a:cs typeface="Verdana"/>
              </a:rPr>
              <a:t>Risk</a:t>
            </a:r>
            <a:r>
              <a:rPr sz="2200" spc="-7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management</a:t>
            </a:r>
            <a:r>
              <a:rPr sz="2200" spc="-7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planning</a:t>
            </a:r>
            <a:endParaRPr sz="220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44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2200" dirty="0">
                <a:latin typeface="Verdana"/>
                <a:cs typeface="Verdana"/>
              </a:rPr>
              <a:t>Risk</a:t>
            </a:r>
            <a:r>
              <a:rPr sz="2200" spc="-2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monitoring</a:t>
            </a:r>
            <a:endParaRPr sz="220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44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2200" dirty="0">
                <a:latin typeface="Verdana"/>
                <a:cs typeface="Verdana"/>
              </a:rPr>
              <a:t>Risk</a:t>
            </a:r>
            <a:r>
              <a:rPr sz="2200" spc="-2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resolution</a:t>
            </a:r>
            <a:endParaRPr sz="220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43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b="1" dirty="0">
                <a:latin typeface="Verdana"/>
                <a:cs typeface="Verdana"/>
              </a:rPr>
              <a:t>Risk</a:t>
            </a:r>
            <a:r>
              <a:rPr b="1" spc="-90" dirty="0">
                <a:latin typeface="Verdana"/>
                <a:cs typeface="Verdana"/>
              </a:rPr>
              <a:t> </a:t>
            </a:r>
            <a:r>
              <a:rPr b="1" dirty="0">
                <a:latin typeface="Verdana"/>
                <a:cs typeface="Verdana"/>
              </a:rPr>
              <a:t>management</a:t>
            </a:r>
            <a:r>
              <a:rPr b="1" spc="-70" dirty="0">
                <a:latin typeface="Verdana"/>
                <a:cs typeface="Verdana"/>
              </a:rPr>
              <a:t> </a:t>
            </a:r>
            <a:r>
              <a:rPr b="1" spc="-10" dirty="0">
                <a:latin typeface="Verdana"/>
                <a:cs typeface="Verdana"/>
              </a:rPr>
              <a:t>planning.</a:t>
            </a:r>
          </a:p>
          <a:p>
            <a:pPr marL="1010285" lvl="1" indent="-480059">
              <a:lnSpc>
                <a:spcPct val="100000"/>
              </a:lnSpc>
              <a:spcBef>
                <a:spcPts val="44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2200" dirty="0">
                <a:solidFill>
                  <a:srgbClr val="FF0000"/>
                </a:solidFill>
                <a:latin typeface="Verdana"/>
                <a:cs typeface="Verdana"/>
              </a:rPr>
              <a:t>Provides</a:t>
            </a:r>
            <a:r>
              <a:rPr sz="2200" spc="-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0000"/>
                </a:solidFill>
                <a:latin typeface="Verdana"/>
                <a:cs typeface="Verdana"/>
              </a:rPr>
              <a:t>plan</a:t>
            </a:r>
            <a:r>
              <a:rPr sz="2200" spc="-5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0000"/>
                </a:solidFill>
                <a:latin typeface="Verdana"/>
                <a:cs typeface="Verdana"/>
              </a:rPr>
              <a:t>to</a:t>
            </a:r>
            <a:r>
              <a:rPr sz="2200" spc="-7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0000"/>
                </a:solidFill>
                <a:latin typeface="Verdana"/>
                <a:cs typeface="Verdana"/>
              </a:rPr>
              <a:t>deal</a:t>
            </a:r>
            <a:r>
              <a:rPr sz="2200" spc="-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0000"/>
                </a:solidFill>
                <a:latin typeface="Verdana"/>
                <a:cs typeface="Verdana"/>
              </a:rPr>
              <a:t>with</a:t>
            </a:r>
            <a:r>
              <a:rPr sz="2200" spc="-6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Verdana"/>
                <a:cs typeface="Verdana"/>
              </a:rPr>
              <a:t>risk.</a:t>
            </a:r>
            <a:endParaRPr sz="2200">
              <a:latin typeface="Verdana"/>
              <a:cs typeface="Verdana"/>
            </a:endParaRPr>
          </a:p>
          <a:p>
            <a:pPr marL="1010285" lvl="1" indent="-480059">
              <a:lnSpc>
                <a:spcPct val="100000"/>
              </a:lnSpc>
              <a:spcBef>
                <a:spcPts val="445"/>
              </a:spcBef>
              <a:buClr>
                <a:srgbClr val="CC0000"/>
              </a:buClr>
              <a:buFont typeface="Times New Roman"/>
              <a:buChar char="■"/>
              <a:tabLst>
                <a:tab pos="1010285" algn="l"/>
              </a:tabLst>
            </a:pPr>
            <a:r>
              <a:rPr sz="2200" dirty="0">
                <a:latin typeface="Verdana"/>
                <a:cs typeface="Verdana"/>
              </a:rPr>
              <a:t>Identify</a:t>
            </a:r>
            <a:r>
              <a:rPr sz="2200" spc="-10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different</a:t>
            </a:r>
            <a:r>
              <a:rPr sz="2200" spc="-8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strategies,</a:t>
            </a:r>
            <a:r>
              <a:rPr sz="2200" spc="-9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like:</a:t>
            </a:r>
            <a:endParaRPr sz="2200">
              <a:latin typeface="Verdana"/>
              <a:cs typeface="Verdana"/>
            </a:endParaRPr>
          </a:p>
          <a:p>
            <a:pPr marL="1447800" lvl="2" indent="-435609">
              <a:lnSpc>
                <a:spcPct val="100000"/>
              </a:lnSpc>
              <a:spcBef>
                <a:spcPts val="430"/>
              </a:spcBef>
              <a:buClr>
                <a:srgbClr val="CC0000"/>
              </a:buClr>
              <a:buFont typeface="Times New Roman"/>
              <a:buChar char="□"/>
              <a:tabLst>
                <a:tab pos="1447800" algn="l"/>
              </a:tabLst>
            </a:pPr>
            <a:r>
              <a:rPr sz="2200" dirty="0">
                <a:latin typeface="Verdana"/>
                <a:cs typeface="Verdana"/>
              </a:rPr>
              <a:t>Risk</a:t>
            </a:r>
            <a:r>
              <a:rPr sz="2200" spc="-2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avoidance</a:t>
            </a:r>
            <a:endParaRPr sz="2200">
              <a:latin typeface="Verdana"/>
              <a:cs typeface="Verdana"/>
            </a:endParaRPr>
          </a:p>
          <a:p>
            <a:pPr marL="1447800" lvl="2" indent="-435609">
              <a:lnSpc>
                <a:spcPct val="100000"/>
              </a:lnSpc>
              <a:spcBef>
                <a:spcPts val="445"/>
              </a:spcBef>
              <a:buClr>
                <a:srgbClr val="CC0000"/>
              </a:buClr>
              <a:buFont typeface="Times New Roman"/>
              <a:buChar char="□"/>
              <a:tabLst>
                <a:tab pos="1447800" algn="l"/>
              </a:tabLst>
            </a:pPr>
            <a:r>
              <a:rPr sz="2200" dirty="0">
                <a:latin typeface="Verdana"/>
                <a:cs typeface="Verdana"/>
              </a:rPr>
              <a:t>Risk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minimization</a:t>
            </a:r>
            <a:r>
              <a:rPr sz="2200" spc="-8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(risk</a:t>
            </a:r>
            <a:r>
              <a:rPr sz="2200" spc="-3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reduction)</a:t>
            </a:r>
            <a:endParaRPr sz="2200">
              <a:latin typeface="Verdana"/>
              <a:cs typeface="Verdana"/>
            </a:endParaRPr>
          </a:p>
          <a:p>
            <a:pPr marL="1447800" lvl="2" indent="-435609">
              <a:lnSpc>
                <a:spcPct val="100000"/>
              </a:lnSpc>
              <a:spcBef>
                <a:spcPts val="445"/>
              </a:spcBef>
              <a:buClr>
                <a:srgbClr val="CC0000"/>
              </a:buClr>
              <a:buFont typeface="Times New Roman"/>
              <a:buChar char="□"/>
              <a:tabLst>
                <a:tab pos="1447800" algn="l"/>
              </a:tabLst>
            </a:pPr>
            <a:r>
              <a:rPr sz="2200" dirty="0">
                <a:latin typeface="Verdana"/>
                <a:cs typeface="Verdana"/>
              </a:rPr>
              <a:t>Risk</a:t>
            </a:r>
            <a:r>
              <a:rPr sz="2200" spc="-6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contingency</a:t>
            </a:r>
            <a:r>
              <a:rPr sz="2200" spc="-85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plan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105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489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95"/>
              </a:spcBef>
            </a:pPr>
            <a:r>
              <a:rPr sz="3750" dirty="0"/>
              <a:t>Risk</a:t>
            </a:r>
            <a:r>
              <a:rPr sz="3750" spc="-40" dirty="0"/>
              <a:t> </a:t>
            </a:r>
            <a:r>
              <a:rPr sz="3750" spc="-10" dirty="0"/>
              <a:t>Control</a:t>
            </a:r>
            <a:endParaRPr sz="37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106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8108" y="1930414"/>
            <a:ext cx="8949690" cy="51911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41655" indent="-516255">
              <a:lnSpc>
                <a:spcPct val="100000"/>
              </a:lnSpc>
              <a:spcBef>
                <a:spcPts val="135"/>
              </a:spcBef>
              <a:buClr>
                <a:srgbClr val="CC0000"/>
              </a:buClr>
              <a:buFont typeface="Times New Roman"/>
              <a:buChar char="□"/>
              <a:tabLst>
                <a:tab pos="541655" algn="l"/>
              </a:tabLst>
            </a:pPr>
            <a:r>
              <a:rPr sz="2050" b="1" dirty="0">
                <a:latin typeface="Verdana"/>
                <a:cs typeface="Verdana"/>
              </a:rPr>
              <a:t>Risk</a:t>
            </a:r>
            <a:r>
              <a:rPr sz="2050" b="1" spc="100" dirty="0">
                <a:latin typeface="Verdana"/>
                <a:cs typeface="Verdana"/>
              </a:rPr>
              <a:t> </a:t>
            </a:r>
            <a:r>
              <a:rPr sz="2050" b="1" spc="-10" dirty="0">
                <a:latin typeface="Verdana"/>
                <a:cs typeface="Verdana"/>
              </a:rPr>
              <a:t>monitoring.</a:t>
            </a:r>
            <a:endParaRPr sz="2050">
              <a:latin typeface="Verdana"/>
              <a:cs typeface="Verdana"/>
            </a:endParaRPr>
          </a:p>
          <a:p>
            <a:pPr marL="1023619" marR="67945" lvl="1" indent="-480695">
              <a:lnSpc>
                <a:spcPts val="1800"/>
              </a:lnSpc>
              <a:spcBef>
                <a:spcPts val="430"/>
              </a:spcBef>
              <a:buClr>
                <a:srgbClr val="CC0000"/>
              </a:buClr>
              <a:buFont typeface="Times New Roman"/>
              <a:buChar char="■"/>
              <a:tabLst>
                <a:tab pos="1023619" algn="l"/>
              </a:tabLst>
            </a:pPr>
            <a:r>
              <a:rPr sz="1850" dirty="0">
                <a:latin typeface="Verdana"/>
                <a:cs typeface="Verdana"/>
              </a:rPr>
              <a:t>It</a:t>
            </a:r>
            <a:r>
              <a:rPr sz="1850" spc="180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is</a:t>
            </a:r>
            <a:r>
              <a:rPr sz="1850" spc="185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the</a:t>
            </a:r>
            <a:r>
              <a:rPr sz="1850" spc="200" dirty="0">
                <a:latin typeface="Verdana"/>
                <a:cs typeface="Verdana"/>
              </a:rPr>
              <a:t> </a:t>
            </a:r>
            <a:r>
              <a:rPr sz="1850" b="1" dirty="0">
                <a:solidFill>
                  <a:srgbClr val="FF0000"/>
                </a:solidFill>
                <a:latin typeface="Verdana"/>
                <a:cs typeface="Verdana"/>
              </a:rPr>
              <a:t>continuous</a:t>
            </a:r>
            <a:r>
              <a:rPr sz="1850" b="1" spc="2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50" b="1" dirty="0">
                <a:solidFill>
                  <a:srgbClr val="FF0000"/>
                </a:solidFill>
                <a:latin typeface="Verdana"/>
                <a:cs typeface="Verdana"/>
              </a:rPr>
              <a:t>process</a:t>
            </a:r>
            <a:r>
              <a:rPr sz="1850" b="1" spc="2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of</a:t>
            </a:r>
            <a:r>
              <a:rPr sz="1850" spc="185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reassessing</a:t>
            </a:r>
            <a:r>
              <a:rPr sz="1850" spc="204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risks</a:t>
            </a:r>
            <a:r>
              <a:rPr sz="1850" spc="204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when</a:t>
            </a:r>
            <a:r>
              <a:rPr sz="1850" spc="185" dirty="0">
                <a:latin typeface="Verdana"/>
                <a:cs typeface="Verdana"/>
              </a:rPr>
              <a:t> </a:t>
            </a:r>
            <a:r>
              <a:rPr sz="1850" spc="-10" dirty="0">
                <a:latin typeface="Verdana"/>
                <a:cs typeface="Verdana"/>
              </a:rPr>
              <a:t>project </a:t>
            </a:r>
            <a:r>
              <a:rPr sz="1850" dirty="0">
                <a:latin typeface="Verdana"/>
                <a:cs typeface="Verdana"/>
              </a:rPr>
              <a:t>get</a:t>
            </a:r>
            <a:r>
              <a:rPr sz="1850" spc="35" dirty="0">
                <a:latin typeface="Verdana"/>
                <a:cs typeface="Verdana"/>
              </a:rPr>
              <a:t> </a:t>
            </a:r>
            <a:r>
              <a:rPr sz="1850" spc="-10" dirty="0">
                <a:latin typeface="Verdana"/>
                <a:cs typeface="Verdana"/>
              </a:rPr>
              <a:t>changed.</a:t>
            </a:r>
            <a:endParaRPr sz="1850">
              <a:latin typeface="Verdana"/>
              <a:cs typeface="Verdana"/>
            </a:endParaRPr>
          </a:p>
          <a:p>
            <a:pPr marL="1022985" lvl="1" indent="-480059">
              <a:lnSpc>
                <a:spcPct val="100000"/>
              </a:lnSpc>
              <a:spcBef>
                <a:spcPts val="25"/>
              </a:spcBef>
              <a:buClr>
                <a:srgbClr val="CC0000"/>
              </a:buClr>
              <a:buFont typeface="Times New Roman"/>
              <a:buChar char="■"/>
              <a:tabLst>
                <a:tab pos="1022985" algn="l"/>
              </a:tabLst>
            </a:pPr>
            <a:r>
              <a:rPr sz="1850" dirty="0">
                <a:latin typeface="Verdana"/>
                <a:cs typeface="Verdana"/>
              </a:rPr>
              <a:t>Projects</a:t>
            </a:r>
            <a:r>
              <a:rPr sz="1850" spc="45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can</a:t>
            </a:r>
            <a:r>
              <a:rPr sz="1850" spc="45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be</a:t>
            </a:r>
            <a:r>
              <a:rPr sz="1850" spc="40" dirty="0">
                <a:latin typeface="Verdana"/>
                <a:cs typeface="Verdana"/>
              </a:rPr>
              <a:t> </a:t>
            </a:r>
            <a:r>
              <a:rPr sz="1850" b="1" dirty="0">
                <a:latin typeface="Verdana"/>
                <a:cs typeface="Verdana"/>
              </a:rPr>
              <a:t>evaluated</a:t>
            </a:r>
            <a:r>
              <a:rPr sz="1850" b="1" spc="10" dirty="0">
                <a:latin typeface="Verdana"/>
                <a:cs typeface="Verdana"/>
              </a:rPr>
              <a:t> </a:t>
            </a:r>
            <a:r>
              <a:rPr sz="1850" b="1" dirty="0">
                <a:latin typeface="Verdana"/>
                <a:cs typeface="Verdana"/>
              </a:rPr>
              <a:t>periodically</a:t>
            </a:r>
            <a:r>
              <a:rPr sz="1850" b="1" spc="5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to</a:t>
            </a:r>
            <a:r>
              <a:rPr sz="1850" spc="50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manage</a:t>
            </a:r>
            <a:r>
              <a:rPr sz="1850" spc="40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the</a:t>
            </a:r>
            <a:r>
              <a:rPr sz="1850" spc="35" dirty="0">
                <a:latin typeface="Verdana"/>
                <a:cs typeface="Verdana"/>
              </a:rPr>
              <a:t> </a:t>
            </a:r>
            <a:r>
              <a:rPr sz="1850" spc="-10" dirty="0">
                <a:latin typeface="Verdana"/>
                <a:cs typeface="Verdana"/>
              </a:rPr>
              <a:t>risks.</a:t>
            </a:r>
            <a:endParaRPr sz="1850">
              <a:latin typeface="Verdana"/>
              <a:cs typeface="Verdana"/>
            </a:endParaRPr>
          </a:p>
          <a:p>
            <a:pPr marL="1022985" lvl="1" indent="-480059">
              <a:lnSpc>
                <a:spcPct val="100000"/>
              </a:lnSpc>
              <a:spcBef>
                <a:spcPts val="10"/>
              </a:spcBef>
              <a:buClr>
                <a:srgbClr val="CC0000"/>
              </a:buClr>
              <a:buFont typeface="Times New Roman"/>
              <a:buChar char="■"/>
              <a:tabLst>
                <a:tab pos="1022985" algn="l"/>
              </a:tabLst>
            </a:pPr>
            <a:r>
              <a:rPr sz="1850" dirty="0">
                <a:latin typeface="Verdana"/>
                <a:cs typeface="Verdana"/>
              </a:rPr>
              <a:t>Each</a:t>
            </a:r>
            <a:r>
              <a:rPr sz="1850" spc="5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key</a:t>
            </a:r>
            <a:r>
              <a:rPr sz="1850" spc="35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risk</a:t>
            </a:r>
            <a:r>
              <a:rPr sz="1850" spc="10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should</a:t>
            </a:r>
            <a:r>
              <a:rPr sz="1850" spc="30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be</a:t>
            </a:r>
            <a:r>
              <a:rPr sz="1850" spc="20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discussed</a:t>
            </a:r>
            <a:r>
              <a:rPr sz="1850" spc="30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at</a:t>
            </a:r>
            <a:r>
              <a:rPr sz="1850" spc="25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top</a:t>
            </a:r>
            <a:r>
              <a:rPr sz="1850" spc="30" dirty="0">
                <a:latin typeface="Verdana"/>
                <a:cs typeface="Verdana"/>
              </a:rPr>
              <a:t> </a:t>
            </a:r>
            <a:r>
              <a:rPr sz="1850" spc="-10" dirty="0">
                <a:latin typeface="Verdana"/>
                <a:cs typeface="Verdana"/>
              </a:rPr>
              <a:t>level.</a:t>
            </a:r>
            <a:endParaRPr sz="185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180"/>
              </a:spcBef>
              <a:buClr>
                <a:srgbClr val="CC0000"/>
              </a:buClr>
              <a:buFont typeface="Times New Roman"/>
              <a:buChar char="■"/>
            </a:pPr>
            <a:endParaRPr sz="1850">
              <a:latin typeface="Verdana"/>
              <a:cs typeface="Verdana"/>
            </a:endParaRPr>
          </a:p>
          <a:p>
            <a:pPr marL="541655" indent="-516255">
              <a:lnSpc>
                <a:spcPct val="100000"/>
              </a:lnSpc>
              <a:buClr>
                <a:srgbClr val="CC0000"/>
              </a:buClr>
              <a:buFont typeface="Times New Roman"/>
              <a:buChar char="□"/>
              <a:tabLst>
                <a:tab pos="541655" algn="l"/>
              </a:tabLst>
            </a:pPr>
            <a:r>
              <a:rPr sz="2050" b="1" dirty="0">
                <a:latin typeface="Verdana"/>
                <a:cs typeface="Verdana"/>
              </a:rPr>
              <a:t>Risk</a:t>
            </a:r>
            <a:r>
              <a:rPr sz="2050" b="1" spc="100" dirty="0">
                <a:latin typeface="Verdana"/>
                <a:cs typeface="Verdana"/>
              </a:rPr>
              <a:t> </a:t>
            </a:r>
            <a:r>
              <a:rPr sz="2050" b="1" spc="-10" dirty="0">
                <a:latin typeface="Verdana"/>
                <a:cs typeface="Verdana"/>
              </a:rPr>
              <a:t>resolution.</a:t>
            </a:r>
            <a:endParaRPr sz="2050">
              <a:latin typeface="Verdana"/>
              <a:cs typeface="Verdana"/>
            </a:endParaRPr>
          </a:p>
          <a:p>
            <a:pPr marL="1023619" marR="68580" lvl="1" indent="-480695">
              <a:lnSpc>
                <a:spcPts val="1800"/>
              </a:lnSpc>
              <a:spcBef>
                <a:spcPts val="430"/>
              </a:spcBef>
              <a:buClr>
                <a:srgbClr val="CC0000"/>
              </a:buClr>
              <a:buFont typeface="Times New Roman"/>
              <a:buChar char="■"/>
              <a:tabLst>
                <a:tab pos="1023619" algn="l"/>
              </a:tabLst>
            </a:pPr>
            <a:r>
              <a:rPr sz="1850" dirty="0">
                <a:latin typeface="Verdana"/>
                <a:cs typeface="Verdana"/>
              </a:rPr>
              <a:t>Risk</a:t>
            </a:r>
            <a:r>
              <a:rPr sz="1850" spc="295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resolution</a:t>
            </a:r>
            <a:r>
              <a:rPr sz="1850" spc="300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is</a:t>
            </a:r>
            <a:r>
              <a:rPr sz="1850" spc="320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the</a:t>
            </a:r>
            <a:r>
              <a:rPr sz="1850" spc="295" dirty="0">
                <a:latin typeface="Verdana"/>
                <a:cs typeface="Verdana"/>
              </a:rPr>
              <a:t> </a:t>
            </a:r>
            <a:r>
              <a:rPr sz="1850" b="1" dirty="0">
                <a:solidFill>
                  <a:srgbClr val="FF0000"/>
                </a:solidFill>
                <a:latin typeface="Verdana"/>
                <a:cs typeface="Verdana"/>
              </a:rPr>
              <a:t>execution</a:t>
            </a:r>
            <a:r>
              <a:rPr sz="1850" b="1" spc="3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50" b="1" dirty="0">
                <a:solidFill>
                  <a:srgbClr val="FF0000"/>
                </a:solidFill>
                <a:latin typeface="Verdana"/>
                <a:cs typeface="Verdana"/>
              </a:rPr>
              <a:t>of</a:t>
            </a:r>
            <a:r>
              <a:rPr sz="1850" b="1" spc="3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50" b="1" dirty="0">
                <a:solidFill>
                  <a:srgbClr val="FF0000"/>
                </a:solidFill>
                <a:latin typeface="Verdana"/>
                <a:cs typeface="Verdana"/>
              </a:rPr>
              <a:t>the</a:t>
            </a:r>
            <a:r>
              <a:rPr sz="1850" b="1" spc="3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50" b="1" dirty="0">
                <a:solidFill>
                  <a:srgbClr val="FF0000"/>
                </a:solidFill>
                <a:latin typeface="Verdana"/>
                <a:cs typeface="Verdana"/>
              </a:rPr>
              <a:t>plans</a:t>
            </a:r>
            <a:r>
              <a:rPr sz="1850" b="1" spc="34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for</a:t>
            </a:r>
            <a:r>
              <a:rPr sz="1850" spc="290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dealing</a:t>
            </a:r>
            <a:r>
              <a:rPr sz="1850" spc="295" dirty="0">
                <a:latin typeface="Verdana"/>
                <a:cs typeface="Verdana"/>
              </a:rPr>
              <a:t> </a:t>
            </a:r>
            <a:r>
              <a:rPr sz="1850" spc="-20" dirty="0">
                <a:latin typeface="Verdana"/>
                <a:cs typeface="Verdana"/>
              </a:rPr>
              <a:t>with </a:t>
            </a:r>
            <a:r>
              <a:rPr sz="1850" dirty="0">
                <a:latin typeface="Verdana"/>
                <a:cs typeface="Verdana"/>
              </a:rPr>
              <a:t>each</a:t>
            </a:r>
            <a:r>
              <a:rPr sz="1850" spc="40" dirty="0">
                <a:latin typeface="Verdana"/>
                <a:cs typeface="Verdana"/>
              </a:rPr>
              <a:t> </a:t>
            </a:r>
            <a:r>
              <a:rPr sz="1850" spc="-20" dirty="0">
                <a:latin typeface="Verdana"/>
                <a:cs typeface="Verdana"/>
              </a:rPr>
              <a:t>risk.</a:t>
            </a:r>
            <a:endParaRPr sz="1850">
              <a:latin typeface="Verdana"/>
              <a:cs typeface="Verdana"/>
            </a:endParaRPr>
          </a:p>
          <a:p>
            <a:pPr marL="1022985" lvl="1" indent="-480059">
              <a:lnSpc>
                <a:spcPct val="100000"/>
              </a:lnSpc>
              <a:spcBef>
                <a:spcPts val="20"/>
              </a:spcBef>
              <a:buClr>
                <a:srgbClr val="CC0000"/>
              </a:buClr>
              <a:buFont typeface="Times New Roman"/>
              <a:buChar char="■"/>
              <a:tabLst>
                <a:tab pos="1022985" algn="l"/>
              </a:tabLst>
            </a:pPr>
            <a:r>
              <a:rPr sz="1850" dirty="0">
                <a:latin typeface="Verdana"/>
                <a:cs typeface="Verdana"/>
              </a:rPr>
              <a:t>Decided</a:t>
            </a:r>
            <a:r>
              <a:rPr sz="1850" spc="35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by</a:t>
            </a:r>
            <a:r>
              <a:rPr sz="1850" spc="45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project</a:t>
            </a:r>
            <a:r>
              <a:rPr sz="1850" spc="40" dirty="0">
                <a:latin typeface="Verdana"/>
                <a:cs typeface="Verdana"/>
              </a:rPr>
              <a:t> </a:t>
            </a:r>
            <a:r>
              <a:rPr sz="1850" spc="-10" dirty="0">
                <a:latin typeface="Verdana"/>
                <a:cs typeface="Verdana"/>
              </a:rPr>
              <a:t>manager.</a:t>
            </a:r>
            <a:endParaRPr sz="1850">
              <a:latin typeface="Verdana"/>
              <a:cs typeface="Verdana"/>
            </a:endParaRPr>
          </a:p>
          <a:p>
            <a:pPr marL="1022985" lvl="1" indent="-480059">
              <a:lnSpc>
                <a:spcPct val="100000"/>
              </a:lnSpc>
              <a:spcBef>
                <a:spcPts val="15"/>
              </a:spcBef>
              <a:buClr>
                <a:srgbClr val="CC0000"/>
              </a:buClr>
              <a:buFont typeface="Times New Roman"/>
              <a:buChar char="■"/>
              <a:tabLst>
                <a:tab pos="1022985" algn="l"/>
              </a:tabLst>
            </a:pPr>
            <a:r>
              <a:rPr sz="1850" dirty="0">
                <a:latin typeface="Verdana"/>
                <a:cs typeface="Verdana"/>
              </a:rPr>
              <a:t>The</a:t>
            </a:r>
            <a:r>
              <a:rPr sz="1850" spc="10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input of</a:t>
            </a:r>
            <a:r>
              <a:rPr sz="1850" spc="20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this</a:t>
            </a:r>
            <a:r>
              <a:rPr sz="1850" spc="45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activity</a:t>
            </a:r>
            <a:r>
              <a:rPr sz="1850" spc="25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is</a:t>
            </a:r>
            <a:r>
              <a:rPr sz="1850" spc="20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risk</a:t>
            </a:r>
            <a:r>
              <a:rPr sz="1850" spc="-15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action</a:t>
            </a:r>
            <a:r>
              <a:rPr sz="1850" spc="35" dirty="0">
                <a:latin typeface="Verdana"/>
                <a:cs typeface="Verdana"/>
              </a:rPr>
              <a:t> </a:t>
            </a:r>
            <a:r>
              <a:rPr sz="1850" spc="-20" dirty="0">
                <a:latin typeface="Verdana"/>
                <a:cs typeface="Verdana"/>
              </a:rPr>
              <a:t>plan</a:t>
            </a:r>
            <a:endParaRPr sz="1850">
              <a:latin typeface="Verdana"/>
              <a:cs typeface="Verdana"/>
            </a:endParaRPr>
          </a:p>
          <a:p>
            <a:pPr marL="1022985" lvl="1" indent="-480059">
              <a:lnSpc>
                <a:spcPct val="100000"/>
              </a:lnSpc>
              <a:spcBef>
                <a:spcPts val="25"/>
              </a:spcBef>
              <a:buClr>
                <a:srgbClr val="CC0000"/>
              </a:buClr>
              <a:buFont typeface="Times New Roman"/>
              <a:buChar char="■"/>
              <a:tabLst>
                <a:tab pos="1022985" algn="l"/>
              </a:tabLst>
            </a:pPr>
            <a:r>
              <a:rPr sz="1850" dirty="0">
                <a:latin typeface="Verdana"/>
                <a:cs typeface="Verdana"/>
              </a:rPr>
              <a:t>And</a:t>
            </a:r>
            <a:r>
              <a:rPr sz="1850" spc="5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out</a:t>
            </a:r>
            <a:r>
              <a:rPr sz="1850" spc="30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puts</a:t>
            </a:r>
            <a:r>
              <a:rPr sz="1850" spc="35" dirty="0">
                <a:latin typeface="Verdana"/>
                <a:cs typeface="Verdana"/>
              </a:rPr>
              <a:t> </a:t>
            </a:r>
            <a:r>
              <a:rPr sz="1850" spc="-20" dirty="0">
                <a:latin typeface="Verdana"/>
                <a:cs typeface="Verdana"/>
              </a:rPr>
              <a:t>are:</a:t>
            </a:r>
            <a:endParaRPr sz="1850">
              <a:latin typeface="Verdana"/>
              <a:cs typeface="Verdana"/>
            </a:endParaRPr>
          </a:p>
          <a:p>
            <a:pPr marL="1460500" lvl="2" indent="-435609">
              <a:lnSpc>
                <a:spcPct val="100000"/>
              </a:lnSpc>
              <a:spcBef>
                <a:spcPts val="185"/>
              </a:spcBef>
              <a:buClr>
                <a:srgbClr val="CC0000"/>
              </a:buClr>
              <a:buFont typeface="Times New Roman"/>
              <a:buChar char="□"/>
              <a:tabLst>
                <a:tab pos="1460500" algn="l"/>
              </a:tabLst>
            </a:pPr>
            <a:r>
              <a:rPr sz="2300" dirty="0">
                <a:latin typeface="Verdana"/>
                <a:cs typeface="Verdana"/>
              </a:rPr>
              <a:t>Risk</a:t>
            </a:r>
            <a:r>
              <a:rPr sz="2300" spc="-10" dirty="0">
                <a:latin typeface="Verdana"/>
                <a:cs typeface="Verdana"/>
              </a:rPr>
              <a:t> status</a:t>
            </a:r>
            <a:endParaRPr sz="2300">
              <a:latin typeface="Verdana"/>
              <a:cs typeface="Verdana"/>
            </a:endParaRPr>
          </a:p>
          <a:p>
            <a:pPr marL="1460500" lvl="2" indent="-435609">
              <a:lnSpc>
                <a:spcPct val="100000"/>
              </a:lnSpc>
              <a:spcBef>
                <a:spcPts val="10"/>
              </a:spcBef>
              <a:buClr>
                <a:srgbClr val="CC0000"/>
              </a:buClr>
              <a:buFont typeface="Times New Roman"/>
              <a:buChar char="□"/>
              <a:tabLst>
                <a:tab pos="1460500" algn="l"/>
              </a:tabLst>
            </a:pPr>
            <a:r>
              <a:rPr sz="2300" dirty="0">
                <a:latin typeface="Verdana"/>
                <a:cs typeface="Verdana"/>
              </a:rPr>
              <a:t>Acceptable</a:t>
            </a:r>
            <a:r>
              <a:rPr sz="2300" spc="-20" dirty="0">
                <a:latin typeface="Verdana"/>
                <a:cs typeface="Verdana"/>
              </a:rPr>
              <a:t> risks</a:t>
            </a:r>
            <a:endParaRPr sz="2300">
              <a:latin typeface="Verdana"/>
              <a:cs typeface="Verdana"/>
            </a:endParaRPr>
          </a:p>
          <a:p>
            <a:pPr marL="1460500" lvl="2" indent="-435609">
              <a:lnSpc>
                <a:spcPct val="100000"/>
              </a:lnSpc>
              <a:spcBef>
                <a:spcPts val="15"/>
              </a:spcBef>
              <a:buClr>
                <a:srgbClr val="CC0000"/>
              </a:buClr>
              <a:buFont typeface="Times New Roman"/>
              <a:buChar char="□"/>
              <a:tabLst>
                <a:tab pos="1460500" algn="l"/>
              </a:tabLst>
            </a:pPr>
            <a:r>
              <a:rPr sz="2300" dirty="0">
                <a:latin typeface="Verdana"/>
                <a:cs typeface="Verdana"/>
              </a:rPr>
              <a:t>Reduced</a:t>
            </a:r>
            <a:r>
              <a:rPr sz="2300" spc="-20" dirty="0">
                <a:latin typeface="Verdana"/>
                <a:cs typeface="Verdana"/>
              </a:rPr>
              <a:t> </a:t>
            </a:r>
            <a:r>
              <a:rPr sz="2300" spc="-10" dirty="0">
                <a:latin typeface="Verdana"/>
                <a:cs typeface="Verdana"/>
              </a:rPr>
              <a:t>rework</a:t>
            </a:r>
            <a:endParaRPr sz="2300">
              <a:latin typeface="Verdana"/>
              <a:cs typeface="Verdana"/>
            </a:endParaRPr>
          </a:p>
          <a:p>
            <a:pPr marL="1460500" lvl="2" indent="-435609">
              <a:lnSpc>
                <a:spcPct val="100000"/>
              </a:lnSpc>
              <a:spcBef>
                <a:spcPts val="10"/>
              </a:spcBef>
              <a:buClr>
                <a:srgbClr val="CC0000"/>
              </a:buClr>
              <a:buFont typeface="Times New Roman"/>
              <a:buChar char="□"/>
              <a:tabLst>
                <a:tab pos="1460500" algn="l"/>
              </a:tabLst>
            </a:pPr>
            <a:r>
              <a:rPr sz="2300" dirty="0">
                <a:latin typeface="Verdana"/>
                <a:cs typeface="Verdana"/>
              </a:rPr>
              <a:t>Corrective</a:t>
            </a:r>
            <a:r>
              <a:rPr sz="2300" spc="-35" dirty="0">
                <a:latin typeface="Verdana"/>
                <a:cs typeface="Verdana"/>
              </a:rPr>
              <a:t> </a:t>
            </a:r>
            <a:r>
              <a:rPr sz="2300" spc="-10" dirty="0">
                <a:latin typeface="Verdana"/>
                <a:cs typeface="Verdana"/>
              </a:rPr>
              <a:t>actions</a:t>
            </a:r>
            <a:endParaRPr sz="2300">
              <a:latin typeface="Verdana"/>
              <a:cs typeface="Verdana"/>
            </a:endParaRPr>
          </a:p>
          <a:p>
            <a:pPr marL="1460500" lvl="2" indent="-435609">
              <a:lnSpc>
                <a:spcPct val="100000"/>
              </a:lnSpc>
              <a:spcBef>
                <a:spcPts val="10"/>
              </a:spcBef>
              <a:buClr>
                <a:srgbClr val="CC0000"/>
              </a:buClr>
              <a:buFont typeface="Times New Roman"/>
              <a:buChar char="□"/>
              <a:tabLst>
                <a:tab pos="1460500" algn="l"/>
              </a:tabLst>
            </a:pPr>
            <a:r>
              <a:rPr sz="2300" dirty="0">
                <a:latin typeface="Verdana"/>
                <a:cs typeface="Verdana"/>
              </a:rPr>
              <a:t>Problem</a:t>
            </a:r>
            <a:r>
              <a:rPr sz="2300" spc="-40" dirty="0">
                <a:latin typeface="Verdana"/>
                <a:cs typeface="Verdana"/>
              </a:rPr>
              <a:t> </a:t>
            </a:r>
            <a:r>
              <a:rPr sz="2300" spc="-10" dirty="0">
                <a:latin typeface="Verdana"/>
                <a:cs typeface="Verdana"/>
              </a:rPr>
              <a:t>prevention</a:t>
            </a:r>
            <a:endParaRPr sz="2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01851" rIns="0" bIns="0" rtlCol="0">
            <a:spAutoFit/>
          </a:bodyPr>
          <a:lstStyle/>
          <a:p>
            <a:pPr marL="651510">
              <a:lnSpc>
                <a:spcPct val="100000"/>
              </a:lnSpc>
              <a:spcBef>
                <a:spcPts val="125"/>
              </a:spcBef>
            </a:pPr>
            <a:r>
              <a:rPr spc="-10" dirty="0"/>
              <a:t>Example: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107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163" y="5745480"/>
            <a:ext cx="283463" cy="2834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919" y="1988341"/>
            <a:ext cx="9398000" cy="43567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b="1" u="heavy" spc="9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Ჰ</a:t>
            </a:r>
            <a:r>
              <a:rPr sz="2650" b="1" u="heavy" spc="14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5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Verdana"/>
                <a:cs typeface="Verdana"/>
              </a:rPr>
              <a:t>Risk</a:t>
            </a:r>
            <a:r>
              <a:rPr sz="2650" b="1" u="heavy" spc="-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Verdana"/>
                <a:cs typeface="Verdana"/>
              </a:rPr>
              <a:t> </a:t>
            </a:r>
            <a:r>
              <a:rPr sz="265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Verdana"/>
                <a:cs typeface="Verdana"/>
              </a:rPr>
              <a:t>Identification</a:t>
            </a:r>
            <a:endParaRPr sz="2650">
              <a:latin typeface="Verdana"/>
              <a:cs typeface="Verdana"/>
            </a:endParaRPr>
          </a:p>
          <a:p>
            <a:pPr marL="12700" marR="210820">
              <a:lnSpc>
                <a:spcPct val="101499"/>
              </a:lnSpc>
              <a:spcBef>
                <a:spcPts val="40"/>
              </a:spcBef>
            </a:pPr>
            <a:r>
              <a:rPr sz="1950" b="1" dirty="0">
                <a:latin typeface="Verdana"/>
                <a:cs typeface="Verdana"/>
              </a:rPr>
              <a:t>Definition:</a:t>
            </a:r>
            <a:r>
              <a:rPr sz="1950" b="1" spc="10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This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step</a:t>
            </a:r>
            <a:r>
              <a:rPr sz="1950" spc="9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involves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recognizing</a:t>
            </a:r>
            <a:r>
              <a:rPr sz="1950" spc="114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potential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risks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that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can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affect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project’s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timeline,</a:t>
            </a:r>
            <a:r>
              <a:rPr sz="1950" spc="10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budget,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performance,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or</a:t>
            </a:r>
            <a:r>
              <a:rPr sz="1950" spc="3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security.</a:t>
            </a:r>
            <a:endParaRPr sz="1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b="1" spc="-10" dirty="0">
                <a:latin typeface="Verdana"/>
                <a:cs typeface="Verdana"/>
              </a:rPr>
              <a:t>Example:</a:t>
            </a:r>
            <a:endParaRPr sz="1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50" dirty="0">
                <a:latin typeface="Verdana"/>
                <a:cs typeface="Verdana"/>
              </a:rPr>
              <a:t>A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team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is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developing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an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e-commerce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website.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Possible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risks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include:</a:t>
            </a:r>
            <a:endParaRPr sz="1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Verdana"/>
              <a:cs typeface="Verdana"/>
            </a:endParaRPr>
          </a:p>
          <a:p>
            <a:pPr marL="99060" indent="-95250">
              <a:lnSpc>
                <a:spcPct val="100000"/>
              </a:lnSpc>
              <a:buSzPct val="94871"/>
              <a:buFont typeface="Arial MT"/>
              <a:buChar char="•"/>
              <a:tabLst>
                <a:tab pos="99060" algn="l"/>
              </a:tabLst>
            </a:pPr>
            <a:r>
              <a:rPr sz="1950" b="1" dirty="0">
                <a:latin typeface="Verdana"/>
                <a:cs typeface="Verdana"/>
              </a:rPr>
              <a:t>Technical</a:t>
            </a:r>
            <a:r>
              <a:rPr sz="1950" b="1" spc="7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Risks:</a:t>
            </a:r>
            <a:r>
              <a:rPr sz="1950" b="1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The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payment</a:t>
            </a:r>
            <a:r>
              <a:rPr sz="1950" spc="9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gateway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API</a:t>
            </a:r>
            <a:r>
              <a:rPr sz="1950" spc="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may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not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integrate</a:t>
            </a:r>
            <a:r>
              <a:rPr sz="1950" spc="9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properly.</a:t>
            </a:r>
            <a:endParaRPr sz="1950">
              <a:latin typeface="Verdana"/>
              <a:cs typeface="Verdana"/>
            </a:endParaRPr>
          </a:p>
          <a:p>
            <a:pPr marL="99060" indent="-95250">
              <a:lnSpc>
                <a:spcPct val="100000"/>
              </a:lnSpc>
              <a:spcBef>
                <a:spcPts val="35"/>
              </a:spcBef>
              <a:buSzPct val="94871"/>
              <a:buFont typeface="Arial MT"/>
              <a:buChar char="•"/>
              <a:tabLst>
                <a:tab pos="99060" algn="l"/>
              </a:tabLst>
            </a:pPr>
            <a:r>
              <a:rPr sz="1950" b="1" dirty="0">
                <a:latin typeface="Verdana"/>
                <a:cs typeface="Verdana"/>
              </a:rPr>
              <a:t>Schedule</a:t>
            </a:r>
            <a:r>
              <a:rPr sz="1950" b="1" spc="6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Risks:</a:t>
            </a:r>
            <a:r>
              <a:rPr sz="1950" b="1" spc="9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Key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developers</a:t>
            </a:r>
            <a:r>
              <a:rPr sz="1950" spc="9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may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leave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before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project</a:t>
            </a:r>
            <a:r>
              <a:rPr sz="1950" spc="6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completion.</a:t>
            </a:r>
            <a:endParaRPr sz="1950">
              <a:latin typeface="Verdana"/>
              <a:cs typeface="Verdana"/>
            </a:endParaRPr>
          </a:p>
          <a:p>
            <a:pPr marL="99060" indent="-95250">
              <a:lnSpc>
                <a:spcPct val="100000"/>
              </a:lnSpc>
              <a:spcBef>
                <a:spcPts val="35"/>
              </a:spcBef>
              <a:buSzPct val="94871"/>
              <a:buFont typeface="Arial MT"/>
              <a:buChar char="•"/>
              <a:tabLst>
                <a:tab pos="99060" algn="l"/>
              </a:tabLst>
            </a:pPr>
            <a:r>
              <a:rPr sz="1950" b="1" dirty="0">
                <a:latin typeface="Verdana"/>
                <a:cs typeface="Verdana"/>
              </a:rPr>
              <a:t>Security</a:t>
            </a:r>
            <a:r>
              <a:rPr sz="1950" b="1" spc="6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Risks:</a:t>
            </a:r>
            <a:r>
              <a:rPr sz="1950" b="1" spc="8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Customer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data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could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be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exposed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to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cyber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threats.</a:t>
            </a:r>
            <a:endParaRPr sz="1950">
              <a:latin typeface="Verdana"/>
              <a:cs typeface="Verdana"/>
            </a:endParaRPr>
          </a:p>
          <a:p>
            <a:pPr marL="99060" indent="-95250">
              <a:lnSpc>
                <a:spcPct val="100000"/>
              </a:lnSpc>
              <a:spcBef>
                <a:spcPts val="40"/>
              </a:spcBef>
              <a:buSzPct val="94871"/>
              <a:buFont typeface="Arial MT"/>
              <a:buChar char="•"/>
              <a:tabLst>
                <a:tab pos="99060" algn="l"/>
              </a:tabLst>
            </a:pPr>
            <a:r>
              <a:rPr sz="1950" b="1" dirty="0">
                <a:latin typeface="Verdana"/>
                <a:cs typeface="Verdana"/>
              </a:rPr>
              <a:t>Operational</a:t>
            </a:r>
            <a:r>
              <a:rPr sz="1950" b="1" spc="7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Risks:</a:t>
            </a:r>
            <a:r>
              <a:rPr sz="1950" b="1" spc="6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Server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downtime</a:t>
            </a:r>
            <a:r>
              <a:rPr sz="1950" spc="11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may</a:t>
            </a:r>
            <a:r>
              <a:rPr sz="1950" spc="5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impact</a:t>
            </a:r>
            <a:r>
              <a:rPr sz="1950" spc="7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user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experience.</a:t>
            </a:r>
            <a:endParaRPr sz="1950">
              <a:latin typeface="Verdana"/>
              <a:cs typeface="Verdana"/>
            </a:endParaRPr>
          </a:p>
          <a:p>
            <a:pPr marL="12700" marR="5080" indent="433705">
              <a:lnSpc>
                <a:spcPct val="103099"/>
              </a:lnSpc>
              <a:spcBef>
                <a:spcPts val="2300"/>
              </a:spcBef>
            </a:pPr>
            <a:r>
              <a:rPr sz="1950" b="1" dirty="0">
                <a:latin typeface="Verdana"/>
                <a:cs typeface="Verdana"/>
              </a:rPr>
              <a:t>Outcome:</a:t>
            </a:r>
            <a:r>
              <a:rPr sz="1950" b="1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list</a:t>
            </a:r>
            <a:r>
              <a:rPr sz="1950" spc="7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of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risks</a:t>
            </a:r>
            <a:r>
              <a:rPr sz="1950" spc="4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is</a:t>
            </a:r>
            <a:r>
              <a:rPr sz="1950" spc="6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documented</a:t>
            </a:r>
            <a:r>
              <a:rPr sz="1950" spc="8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in</a:t>
            </a:r>
            <a:r>
              <a:rPr sz="1950" spc="40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a</a:t>
            </a:r>
            <a:r>
              <a:rPr sz="1950" spc="5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Risk</a:t>
            </a:r>
            <a:r>
              <a:rPr sz="1950" b="1" spc="3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Register</a:t>
            </a:r>
            <a:r>
              <a:rPr sz="1950" b="1" spc="105" dirty="0">
                <a:latin typeface="Verdana"/>
                <a:cs typeface="Verdana"/>
              </a:rPr>
              <a:t> </a:t>
            </a:r>
            <a:r>
              <a:rPr sz="1950" dirty="0">
                <a:latin typeface="Verdana"/>
                <a:cs typeface="Verdana"/>
              </a:rPr>
              <a:t>for</a:t>
            </a:r>
            <a:r>
              <a:rPr sz="1950" spc="30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further analysis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b="1" spc="760" dirty="0">
                <a:latin typeface="Times New Roman"/>
                <a:cs typeface="Times New Roman"/>
              </a:rPr>
              <a:t>᳀</a:t>
            </a:r>
            <a:r>
              <a:rPr sz="1950" b="1" spc="100" dirty="0">
                <a:latin typeface="Times New Roman"/>
                <a:cs typeface="Times New Roman"/>
              </a:rPr>
              <a:t> </a:t>
            </a:r>
            <a:r>
              <a:rPr sz="2650" b="1" dirty="0">
                <a:solidFill>
                  <a:srgbClr val="FF0000"/>
                </a:solidFill>
                <a:latin typeface="Verdana"/>
                <a:cs typeface="Verdana"/>
              </a:rPr>
              <a:t>Risk</a:t>
            </a:r>
            <a:r>
              <a:rPr sz="2650" b="1" spc="-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650" b="1" spc="-10" dirty="0">
                <a:solidFill>
                  <a:srgbClr val="FF0000"/>
                </a:solidFill>
                <a:latin typeface="Verdana"/>
                <a:cs typeface="Verdana"/>
              </a:rPr>
              <a:t>Assessment</a:t>
            </a:r>
            <a:endParaRPr sz="2650">
              <a:latin typeface="Verdana"/>
              <a:cs typeface="Verdana"/>
            </a:endParaRPr>
          </a:p>
          <a:p>
            <a:pPr marL="12700" marR="5080">
              <a:lnSpc>
                <a:spcPct val="101600"/>
              </a:lnSpc>
            </a:pPr>
            <a:r>
              <a:rPr sz="1950" b="1" dirty="0">
                <a:latin typeface="Verdana"/>
                <a:cs typeface="Verdana"/>
              </a:rPr>
              <a:t>Definition:</a:t>
            </a:r>
            <a:r>
              <a:rPr sz="1950" b="1" spc="100" dirty="0">
                <a:latin typeface="Verdana"/>
                <a:cs typeface="Verdana"/>
              </a:rPr>
              <a:t> </a:t>
            </a:r>
            <a:r>
              <a:rPr sz="1950" dirty="0"/>
              <a:t>This</a:t>
            </a:r>
            <a:r>
              <a:rPr sz="1950" spc="70" dirty="0"/>
              <a:t> </a:t>
            </a:r>
            <a:r>
              <a:rPr sz="1950" dirty="0"/>
              <a:t>step</a:t>
            </a:r>
            <a:r>
              <a:rPr sz="1950" spc="90" dirty="0"/>
              <a:t> </a:t>
            </a:r>
            <a:r>
              <a:rPr sz="1950" dirty="0"/>
              <a:t>evaluates</a:t>
            </a:r>
            <a:r>
              <a:rPr sz="1950" spc="50" dirty="0"/>
              <a:t> </a:t>
            </a:r>
            <a:r>
              <a:rPr sz="1950" dirty="0"/>
              <a:t>the</a:t>
            </a:r>
            <a:r>
              <a:rPr sz="1950" spc="85" dirty="0"/>
              <a:t> </a:t>
            </a:r>
            <a:r>
              <a:rPr sz="1950" dirty="0"/>
              <a:t>identified</a:t>
            </a:r>
            <a:r>
              <a:rPr sz="1950" spc="130" dirty="0"/>
              <a:t> </a:t>
            </a:r>
            <a:r>
              <a:rPr sz="1950" dirty="0"/>
              <a:t>risks</a:t>
            </a:r>
            <a:r>
              <a:rPr sz="1950" spc="50" dirty="0"/>
              <a:t> </a:t>
            </a:r>
            <a:r>
              <a:rPr sz="1950" dirty="0"/>
              <a:t>based</a:t>
            </a:r>
            <a:r>
              <a:rPr sz="1950" spc="70" dirty="0"/>
              <a:t> </a:t>
            </a:r>
            <a:r>
              <a:rPr sz="1950" dirty="0"/>
              <a:t>on</a:t>
            </a:r>
            <a:r>
              <a:rPr sz="1950" spc="50" dirty="0"/>
              <a:t> </a:t>
            </a:r>
            <a:r>
              <a:rPr sz="1950" b="1" spc="-10" dirty="0">
                <a:latin typeface="Verdana"/>
                <a:cs typeface="Verdana"/>
              </a:rPr>
              <a:t>likelihood </a:t>
            </a:r>
            <a:r>
              <a:rPr sz="1950" b="1" dirty="0">
                <a:latin typeface="Verdana"/>
                <a:cs typeface="Verdana"/>
              </a:rPr>
              <a:t>(probability)</a:t>
            </a:r>
            <a:r>
              <a:rPr sz="1950" b="1" spc="135" dirty="0">
                <a:latin typeface="Verdana"/>
                <a:cs typeface="Verdana"/>
              </a:rPr>
              <a:t> </a:t>
            </a:r>
            <a:r>
              <a:rPr sz="1950" dirty="0"/>
              <a:t>and</a:t>
            </a:r>
            <a:r>
              <a:rPr sz="1950" spc="50" dirty="0"/>
              <a:t> </a:t>
            </a:r>
            <a:r>
              <a:rPr sz="1950" b="1" dirty="0">
                <a:latin typeface="Verdana"/>
                <a:cs typeface="Verdana"/>
              </a:rPr>
              <a:t>impact</a:t>
            </a:r>
            <a:r>
              <a:rPr sz="1950" b="1" spc="9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(severity)</a:t>
            </a:r>
            <a:r>
              <a:rPr sz="1950" b="1" spc="95" dirty="0">
                <a:latin typeface="Verdana"/>
                <a:cs typeface="Verdana"/>
              </a:rPr>
              <a:t> </a:t>
            </a:r>
            <a:r>
              <a:rPr sz="1950" dirty="0"/>
              <a:t>to</a:t>
            </a:r>
            <a:r>
              <a:rPr sz="1950" spc="65" dirty="0"/>
              <a:t> </a:t>
            </a:r>
            <a:r>
              <a:rPr sz="1950" dirty="0"/>
              <a:t>prioritize</a:t>
            </a:r>
            <a:r>
              <a:rPr sz="1950" spc="110" dirty="0"/>
              <a:t> </a:t>
            </a:r>
            <a:r>
              <a:rPr sz="1950" spc="-10" dirty="0"/>
              <a:t>them.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108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0667" y="3199906"/>
            <a:ext cx="805815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dirty="0">
                <a:latin typeface="Verdana"/>
                <a:cs typeface="Verdana"/>
              </a:rPr>
              <a:t>Example:</a:t>
            </a:r>
            <a:r>
              <a:rPr sz="1950" b="1" spc="5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Risk</a:t>
            </a:r>
            <a:r>
              <a:rPr sz="1950" b="1" spc="65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Prioritization</a:t>
            </a:r>
            <a:r>
              <a:rPr sz="1950" b="1" spc="15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for</a:t>
            </a:r>
            <a:r>
              <a:rPr sz="1950" b="1" spc="7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the</a:t>
            </a:r>
            <a:r>
              <a:rPr sz="1950" b="1" spc="80" dirty="0">
                <a:latin typeface="Verdana"/>
                <a:cs typeface="Verdana"/>
              </a:rPr>
              <a:t> </a:t>
            </a:r>
            <a:r>
              <a:rPr sz="1950" b="1" dirty="0">
                <a:latin typeface="Verdana"/>
                <a:cs typeface="Verdana"/>
              </a:rPr>
              <a:t>E-commerce</a:t>
            </a:r>
            <a:r>
              <a:rPr sz="1950" b="1" spc="60" dirty="0">
                <a:latin typeface="Verdana"/>
                <a:cs typeface="Verdana"/>
              </a:rPr>
              <a:t> </a:t>
            </a:r>
            <a:r>
              <a:rPr sz="1950" b="1" spc="-10" dirty="0">
                <a:latin typeface="Verdana"/>
                <a:cs typeface="Verdana"/>
              </a:rPr>
              <a:t>Website</a:t>
            </a:r>
            <a:endParaRPr sz="195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876" y="3886200"/>
            <a:ext cx="9023603" cy="310743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380" y="3802379"/>
            <a:ext cx="9685019" cy="37063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1217" y="2076651"/>
            <a:ext cx="279019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b="1" spc="810" dirty="0">
                <a:latin typeface="Times New Roman"/>
                <a:cs typeface="Times New Roman"/>
              </a:rPr>
              <a:t>᲼</a:t>
            </a:r>
            <a:r>
              <a:rPr sz="2200" b="1" spc="114" dirty="0">
                <a:latin typeface="Times New Roman"/>
                <a:cs typeface="Times New Roman"/>
              </a:rPr>
              <a:t> </a:t>
            </a:r>
            <a:r>
              <a:rPr sz="2650" b="1" dirty="0">
                <a:solidFill>
                  <a:srgbClr val="FF0000"/>
                </a:solidFill>
                <a:latin typeface="Verdana"/>
                <a:cs typeface="Verdana"/>
              </a:rPr>
              <a:t>Risk</a:t>
            </a:r>
            <a:r>
              <a:rPr sz="2650" b="1" spc="-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650" b="1" spc="-10" dirty="0">
                <a:solidFill>
                  <a:srgbClr val="FF0000"/>
                </a:solidFill>
                <a:latin typeface="Verdana"/>
                <a:cs typeface="Verdana"/>
              </a:rPr>
              <a:t>Control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109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1217" y="2547564"/>
            <a:ext cx="8150859" cy="1097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latin typeface="Verdana"/>
                <a:cs typeface="Verdana"/>
              </a:rPr>
              <a:t>Definition:</a:t>
            </a:r>
            <a:r>
              <a:rPr sz="2200" b="1" spc="-2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This</a:t>
            </a:r>
            <a:r>
              <a:rPr sz="2200" spc="-7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step</a:t>
            </a:r>
            <a:r>
              <a:rPr sz="2200" spc="-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involves</a:t>
            </a:r>
            <a:r>
              <a:rPr sz="2200" spc="-7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implementing</a:t>
            </a:r>
            <a:r>
              <a:rPr sz="2200" spc="-8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strategies</a:t>
            </a:r>
            <a:r>
              <a:rPr sz="2200" spc="-75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to</a:t>
            </a:r>
            <a:endParaRPr sz="2200">
              <a:latin typeface="Verdana"/>
              <a:cs typeface="Verdana"/>
            </a:endParaRPr>
          </a:p>
          <a:p>
            <a:pPr marL="528955">
              <a:lnSpc>
                <a:spcPct val="100000"/>
              </a:lnSpc>
            </a:pPr>
            <a:r>
              <a:rPr sz="2200" b="1" dirty="0">
                <a:latin typeface="Verdana"/>
                <a:cs typeface="Verdana"/>
              </a:rPr>
              <a:t>reduce,</a:t>
            </a:r>
            <a:r>
              <a:rPr sz="2200" b="1" spc="-55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transfer,</a:t>
            </a:r>
            <a:r>
              <a:rPr sz="2200" b="1" spc="-10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accept,</a:t>
            </a:r>
            <a:r>
              <a:rPr sz="2200" b="1" spc="-55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or</a:t>
            </a:r>
            <a:r>
              <a:rPr sz="2200" b="1" spc="-60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eliminate</a:t>
            </a:r>
            <a:r>
              <a:rPr sz="2200" b="1" spc="-4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risks.</a:t>
            </a:r>
            <a:endParaRPr sz="2200">
              <a:latin typeface="Verdana"/>
              <a:cs typeface="Verdana"/>
            </a:endParaRPr>
          </a:p>
          <a:p>
            <a:pPr marL="528955" indent="-516255">
              <a:lnSpc>
                <a:spcPct val="100000"/>
              </a:lnSpc>
              <a:spcBef>
                <a:spcPts val="530"/>
              </a:spcBef>
              <a:buClr>
                <a:srgbClr val="CC0000"/>
              </a:buClr>
              <a:buFont typeface="Times New Roman"/>
              <a:buChar char="□"/>
              <a:tabLst>
                <a:tab pos="528955" algn="l"/>
              </a:tabLst>
            </a:pPr>
            <a:r>
              <a:rPr sz="2200" b="1" dirty="0">
                <a:latin typeface="Verdana"/>
                <a:cs typeface="Verdana"/>
              </a:rPr>
              <a:t>Example:</a:t>
            </a:r>
            <a:r>
              <a:rPr sz="2200" b="1" spc="-55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Risk</a:t>
            </a:r>
            <a:r>
              <a:rPr sz="2200" b="1" spc="-65" dirty="0">
                <a:latin typeface="Verdana"/>
                <a:cs typeface="Verdana"/>
              </a:rPr>
              <a:t> </a:t>
            </a:r>
            <a:r>
              <a:rPr sz="2200" b="1" dirty="0">
                <a:latin typeface="Verdana"/>
                <a:cs typeface="Verdana"/>
              </a:rPr>
              <a:t>Control</a:t>
            </a:r>
            <a:r>
              <a:rPr sz="2200" b="1" spc="-10" dirty="0">
                <a:latin typeface="Verdana"/>
                <a:cs typeface="Verdana"/>
              </a:rPr>
              <a:t> Strategies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37360" y="3300984"/>
            <a:ext cx="6387465" cy="952500"/>
          </a:xfrm>
          <a:custGeom>
            <a:avLst/>
            <a:gdLst/>
            <a:ahLst/>
            <a:cxnLst/>
            <a:rect l="l" t="t" r="r" b="b"/>
            <a:pathLst>
              <a:path w="6387465" h="952500">
                <a:moveTo>
                  <a:pt x="758951" y="144780"/>
                </a:moveTo>
                <a:lnTo>
                  <a:pt x="0" y="144780"/>
                </a:lnTo>
                <a:lnTo>
                  <a:pt x="0" y="39624"/>
                </a:lnTo>
                <a:lnTo>
                  <a:pt x="758951" y="39624"/>
                </a:lnTo>
                <a:lnTo>
                  <a:pt x="758951" y="144780"/>
                </a:lnTo>
                <a:close/>
              </a:path>
              <a:path w="6387465" h="952500">
                <a:moveTo>
                  <a:pt x="438912" y="934212"/>
                </a:moveTo>
                <a:lnTo>
                  <a:pt x="320040" y="934212"/>
                </a:lnTo>
                <a:lnTo>
                  <a:pt x="320040" y="144780"/>
                </a:lnTo>
                <a:lnTo>
                  <a:pt x="438912" y="144780"/>
                </a:lnTo>
                <a:lnTo>
                  <a:pt x="438912" y="934212"/>
                </a:lnTo>
                <a:close/>
              </a:path>
              <a:path w="6387465" h="952500">
                <a:moveTo>
                  <a:pt x="981456" y="934212"/>
                </a:moveTo>
                <a:lnTo>
                  <a:pt x="868680" y="934212"/>
                </a:lnTo>
                <a:lnTo>
                  <a:pt x="868680" y="0"/>
                </a:lnTo>
                <a:lnTo>
                  <a:pt x="981456" y="0"/>
                </a:lnTo>
                <a:lnTo>
                  <a:pt x="981456" y="338423"/>
                </a:lnTo>
                <a:lnTo>
                  <a:pt x="1391402" y="338423"/>
                </a:lnTo>
                <a:lnTo>
                  <a:pt x="1397445" y="347204"/>
                </a:lnTo>
                <a:lnTo>
                  <a:pt x="1400054" y="353567"/>
                </a:lnTo>
                <a:lnTo>
                  <a:pt x="1174908" y="353567"/>
                </a:lnTo>
                <a:lnTo>
                  <a:pt x="1151510" y="355050"/>
                </a:lnTo>
                <a:lnTo>
                  <a:pt x="1103140" y="366480"/>
                </a:lnTo>
                <a:lnTo>
                  <a:pt x="1053183" y="388627"/>
                </a:lnTo>
                <a:lnTo>
                  <a:pt x="1004853" y="417669"/>
                </a:lnTo>
                <a:lnTo>
                  <a:pt x="981456" y="434530"/>
                </a:lnTo>
                <a:lnTo>
                  <a:pt x="981456" y="934212"/>
                </a:lnTo>
                <a:close/>
              </a:path>
              <a:path w="6387465" h="952500">
                <a:moveTo>
                  <a:pt x="1391402" y="338423"/>
                </a:moveTo>
                <a:lnTo>
                  <a:pt x="981456" y="338423"/>
                </a:lnTo>
                <a:lnTo>
                  <a:pt x="1008118" y="317758"/>
                </a:lnTo>
                <a:lnTo>
                  <a:pt x="1062801" y="283572"/>
                </a:lnTo>
                <a:lnTo>
                  <a:pt x="1119201" y="259280"/>
                </a:lnTo>
                <a:lnTo>
                  <a:pt x="1177104" y="246954"/>
                </a:lnTo>
                <a:lnTo>
                  <a:pt x="1206626" y="245364"/>
                </a:lnTo>
                <a:lnTo>
                  <a:pt x="1257813" y="249508"/>
                </a:lnTo>
                <a:lnTo>
                  <a:pt x="1302508" y="261806"/>
                </a:lnTo>
                <a:lnTo>
                  <a:pt x="1340719" y="282265"/>
                </a:lnTo>
                <a:lnTo>
                  <a:pt x="1372457" y="310896"/>
                </a:lnTo>
                <a:lnTo>
                  <a:pt x="1391402" y="338423"/>
                </a:lnTo>
                <a:close/>
              </a:path>
              <a:path w="6387465" h="952500">
                <a:moveTo>
                  <a:pt x="1429512" y="934212"/>
                </a:moveTo>
                <a:lnTo>
                  <a:pt x="1316736" y="934212"/>
                </a:lnTo>
                <a:lnTo>
                  <a:pt x="1316736" y="553116"/>
                </a:lnTo>
                <a:lnTo>
                  <a:pt x="1316396" y="530468"/>
                </a:lnTo>
                <a:lnTo>
                  <a:pt x="1313682" y="487242"/>
                </a:lnTo>
                <a:lnTo>
                  <a:pt x="1308037" y="447558"/>
                </a:lnTo>
                <a:lnTo>
                  <a:pt x="1291494" y="403383"/>
                </a:lnTo>
                <a:lnTo>
                  <a:pt x="1261558" y="372897"/>
                </a:lnTo>
                <a:lnTo>
                  <a:pt x="1215794" y="356723"/>
                </a:lnTo>
                <a:lnTo>
                  <a:pt x="1174908" y="353567"/>
                </a:lnTo>
                <a:lnTo>
                  <a:pt x="1400054" y="353567"/>
                </a:lnTo>
                <a:lnTo>
                  <a:pt x="1415272" y="390691"/>
                </a:lnTo>
                <a:lnTo>
                  <a:pt x="1425955" y="441358"/>
                </a:lnTo>
                <a:lnTo>
                  <a:pt x="1429512" y="499205"/>
                </a:lnTo>
                <a:lnTo>
                  <a:pt x="1429512" y="934212"/>
                </a:lnTo>
                <a:close/>
              </a:path>
              <a:path w="6387465" h="952500">
                <a:moveTo>
                  <a:pt x="1665541" y="390143"/>
                </a:moveTo>
                <a:lnTo>
                  <a:pt x="1659636" y="390143"/>
                </a:lnTo>
                <a:lnTo>
                  <a:pt x="1659636" y="275939"/>
                </a:lnTo>
                <a:lnTo>
                  <a:pt x="1699855" y="266580"/>
                </a:lnTo>
                <a:lnTo>
                  <a:pt x="1754790" y="256222"/>
                </a:lnTo>
                <a:lnTo>
                  <a:pt x="1816643" y="248150"/>
                </a:lnTo>
                <a:lnTo>
                  <a:pt x="1877568" y="245364"/>
                </a:lnTo>
                <a:lnTo>
                  <a:pt x="1909391" y="246096"/>
                </a:lnTo>
                <a:lnTo>
                  <a:pt x="1910995" y="246096"/>
                </a:lnTo>
                <a:lnTo>
                  <a:pt x="1973325" y="252047"/>
                </a:lnTo>
                <a:lnTo>
                  <a:pt x="2025972" y="264122"/>
                </a:lnTo>
                <a:lnTo>
                  <a:pt x="2071367" y="284124"/>
                </a:lnTo>
                <a:lnTo>
                  <a:pt x="2109153" y="312110"/>
                </a:lnTo>
                <a:lnTo>
                  <a:pt x="2135450" y="344424"/>
                </a:lnTo>
                <a:lnTo>
                  <a:pt x="1876520" y="344424"/>
                </a:lnTo>
                <a:lnTo>
                  <a:pt x="1853803" y="345211"/>
                </a:lnTo>
                <a:lnTo>
                  <a:pt x="1804511" y="351107"/>
                </a:lnTo>
                <a:lnTo>
                  <a:pt x="1750543" y="362805"/>
                </a:lnTo>
                <a:lnTo>
                  <a:pt x="1694328" y="379769"/>
                </a:lnTo>
                <a:lnTo>
                  <a:pt x="1665541" y="390143"/>
                </a:lnTo>
                <a:close/>
              </a:path>
              <a:path w="6387465" h="952500">
                <a:moveTo>
                  <a:pt x="1816036" y="952500"/>
                </a:moveTo>
                <a:lnTo>
                  <a:pt x="1772617" y="948746"/>
                </a:lnTo>
                <a:lnTo>
                  <a:pt x="1732645" y="937474"/>
                </a:lnTo>
                <a:lnTo>
                  <a:pt x="1696101" y="918665"/>
                </a:lnTo>
                <a:lnTo>
                  <a:pt x="1662969" y="892301"/>
                </a:lnTo>
                <a:lnTo>
                  <a:pt x="1635521" y="860138"/>
                </a:lnTo>
                <a:lnTo>
                  <a:pt x="1615904" y="823805"/>
                </a:lnTo>
                <a:lnTo>
                  <a:pt x="1604127" y="783310"/>
                </a:lnTo>
                <a:lnTo>
                  <a:pt x="1600200" y="738663"/>
                </a:lnTo>
                <a:lnTo>
                  <a:pt x="1602236" y="702319"/>
                </a:lnTo>
                <a:lnTo>
                  <a:pt x="1618523" y="640455"/>
                </a:lnTo>
                <a:lnTo>
                  <a:pt x="1650810" y="592593"/>
                </a:lnTo>
                <a:lnTo>
                  <a:pt x="1697310" y="555341"/>
                </a:lnTo>
                <a:lnTo>
                  <a:pt x="1757777" y="528034"/>
                </a:lnTo>
                <a:lnTo>
                  <a:pt x="1831034" y="509708"/>
                </a:lnTo>
                <a:lnTo>
                  <a:pt x="1872234" y="503777"/>
                </a:lnTo>
                <a:lnTo>
                  <a:pt x="1915809" y="499276"/>
                </a:lnTo>
                <a:lnTo>
                  <a:pt x="1960947" y="495347"/>
                </a:lnTo>
                <a:lnTo>
                  <a:pt x="2007639" y="491990"/>
                </a:lnTo>
                <a:lnTo>
                  <a:pt x="2055876" y="489204"/>
                </a:lnTo>
                <a:lnTo>
                  <a:pt x="2055876" y="471773"/>
                </a:lnTo>
                <a:lnTo>
                  <a:pt x="2048321" y="421383"/>
                </a:lnTo>
                <a:lnTo>
                  <a:pt x="2026086" y="385226"/>
                </a:lnTo>
                <a:lnTo>
                  <a:pt x="1991333" y="361646"/>
                </a:lnTo>
                <a:lnTo>
                  <a:pt x="1946529" y="349376"/>
                </a:lnTo>
                <a:lnTo>
                  <a:pt x="1894611" y="344782"/>
                </a:lnTo>
                <a:lnTo>
                  <a:pt x="1876520" y="344424"/>
                </a:lnTo>
                <a:lnTo>
                  <a:pt x="2135450" y="344424"/>
                </a:lnTo>
                <a:lnTo>
                  <a:pt x="2157561" y="392224"/>
                </a:lnTo>
                <a:lnTo>
                  <a:pt x="2167419" y="446725"/>
                </a:lnTo>
                <a:lnTo>
                  <a:pt x="2168651" y="477869"/>
                </a:lnTo>
                <a:lnTo>
                  <a:pt x="2168651" y="580643"/>
                </a:lnTo>
                <a:lnTo>
                  <a:pt x="2055876" y="580643"/>
                </a:lnTo>
                <a:lnTo>
                  <a:pt x="1968436" y="586966"/>
                </a:lnTo>
                <a:lnTo>
                  <a:pt x="1901676" y="593181"/>
                </a:lnTo>
                <a:lnTo>
                  <a:pt x="1846488" y="601896"/>
                </a:lnTo>
                <a:lnTo>
                  <a:pt x="1801265" y="615181"/>
                </a:lnTo>
                <a:lnTo>
                  <a:pt x="1762078" y="636820"/>
                </a:lnTo>
                <a:lnTo>
                  <a:pt x="1732861" y="666480"/>
                </a:lnTo>
                <a:lnTo>
                  <a:pt x="1717897" y="706732"/>
                </a:lnTo>
                <a:lnTo>
                  <a:pt x="1716024" y="730948"/>
                </a:lnTo>
                <a:lnTo>
                  <a:pt x="1718199" y="758163"/>
                </a:lnTo>
                <a:lnTo>
                  <a:pt x="1735553" y="801805"/>
                </a:lnTo>
                <a:lnTo>
                  <a:pt x="1770338" y="831002"/>
                </a:lnTo>
                <a:lnTo>
                  <a:pt x="1823306" y="845575"/>
                </a:lnTo>
                <a:lnTo>
                  <a:pt x="1856613" y="847343"/>
                </a:lnTo>
                <a:lnTo>
                  <a:pt x="2168651" y="847343"/>
                </a:lnTo>
                <a:lnTo>
                  <a:pt x="2168651" y="862202"/>
                </a:lnTo>
                <a:lnTo>
                  <a:pt x="2055876" y="862202"/>
                </a:lnTo>
                <a:lnTo>
                  <a:pt x="2038326" y="874537"/>
                </a:lnTo>
                <a:lnTo>
                  <a:pt x="2015490" y="890873"/>
                </a:lnTo>
                <a:lnTo>
                  <a:pt x="2002878" y="899606"/>
                </a:lnTo>
                <a:lnTo>
                  <a:pt x="1966150" y="920019"/>
                </a:lnTo>
                <a:lnTo>
                  <a:pt x="1919323" y="938249"/>
                </a:lnTo>
                <a:lnTo>
                  <a:pt x="1861982" y="950190"/>
                </a:lnTo>
                <a:lnTo>
                  <a:pt x="1839808" y="951925"/>
                </a:lnTo>
                <a:lnTo>
                  <a:pt x="1816036" y="952500"/>
                </a:lnTo>
                <a:close/>
              </a:path>
              <a:path w="6387465" h="952500">
                <a:moveTo>
                  <a:pt x="2168651" y="847343"/>
                </a:moveTo>
                <a:lnTo>
                  <a:pt x="1856613" y="847343"/>
                </a:lnTo>
                <a:lnTo>
                  <a:pt x="1885616" y="845950"/>
                </a:lnTo>
                <a:lnTo>
                  <a:pt x="1913334" y="841629"/>
                </a:lnTo>
                <a:lnTo>
                  <a:pt x="1964912" y="824198"/>
                </a:lnTo>
                <a:lnTo>
                  <a:pt x="2012215" y="798683"/>
                </a:lnTo>
                <a:lnTo>
                  <a:pt x="2055876" y="768381"/>
                </a:lnTo>
                <a:lnTo>
                  <a:pt x="2055876" y="580643"/>
                </a:lnTo>
                <a:lnTo>
                  <a:pt x="2168651" y="580643"/>
                </a:lnTo>
                <a:lnTo>
                  <a:pt x="2168651" y="847343"/>
                </a:lnTo>
                <a:close/>
              </a:path>
              <a:path w="6387465" h="952500">
                <a:moveTo>
                  <a:pt x="2168651" y="934212"/>
                </a:moveTo>
                <a:lnTo>
                  <a:pt x="2055876" y="934212"/>
                </a:lnTo>
                <a:lnTo>
                  <a:pt x="2055876" y="862202"/>
                </a:lnTo>
                <a:lnTo>
                  <a:pt x="2168651" y="862202"/>
                </a:lnTo>
                <a:lnTo>
                  <a:pt x="2168651" y="934212"/>
                </a:lnTo>
                <a:close/>
              </a:path>
              <a:path w="6387465" h="952500">
                <a:moveTo>
                  <a:pt x="2909306" y="338423"/>
                </a:moveTo>
                <a:lnTo>
                  <a:pt x="2499360" y="338423"/>
                </a:lnTo>
                <a:lnTo>
                  <a:pt x="2526022" y="317758"/>
                </a:lnTo>
                <a:lnTo>
                  <a:pt x="2580705" y="283572"/>
                </a:lnTo>
                <a:lnTo>
                  <a:pt x="2637105" y="259280"/>
                </a:lnTo>
                <a:lnTo>
                  <a:pt x="2695008" y="246954"/>
                </a:lnTo>
                <a:lnTo>
                  <a:pt x="2724531" y="245364"/>
                </a:lnTo>
                <a:lnTo>
                  <a:pt x="2775717" y="249508"/>
                </a:lnTo>
                <a:lnTo>
                  <a:pt x="2820412" y="261806"/>
                </a:lnTo>
                <a:lnTo>
                  <a:pt x="2858623" y="282265"/>
                </a:lnTo>
                <a:lnTo>
                  <a:pt x="2890361" y="310896"/>
                </a:lnTo>
                <a:lnTo>
                  <a:pt x="2909306" y="338423"/>
                </a:lnTo>
                <a:close/>
              </a:path>
              <a:path w="6387465" h="952500">
                <a:moveTo>
                  <a:pt x="2499360" y="934212"/>
                </a:moveTo>
                <a:lnTo>
                  <a:pt x="2386584" y="934212"/>
                </a:lnTo>
                <a:lnTo>
                  <a:pt x="2386584" y="263651"/>
                </a:lnTo>
                <a:lnTo>
                  <a:pt x="2499360" y="263651"/>
                </a:lnTo>
                <a:lnTo>
                  <a:pt x="2499360" y="338423"/>
                </a:lnTo>
                <a:lnTo>
                  <a:pt x="2909306" y="338423"/>
                </a:lnTo>
                <a:lnTo>
                  <a:pt x="2915349" y="347204"/>
                </a:lnTo>
                <a:lnTo>
                  <a:pt x="2917958" y="353567"/>
                </a:lnTo>
                <a:lnTo>
                  <a:pt x="2692812" y="353567"/>
                </a:lnTo>
                <a:lnTo>
                  <a:pt x="2669414" y="355050"/>
                </a:lnTo>
                <a:lnTo>
                  <a:pt x="2621044" y="366480"/>
                </a:lnTo>
                <a:lnTo>
                  <a:pt x="2571087" y="388627"/>
                </a:lnTo>
                <a:lnTo>
                  <a:pt x="2522757" y="417669"/>
                </a:lnTo>
                <a:lnTo>
                  <a:pt x="2499360" y="434530"/>
                </a:lnTo>
                <a:lnTo>
                  <a:pt x="2499360" y="934212"/>
                </a:lnTo>
                <a:close/>
              </a:path>
              <a:path w="6387465" h="952500">
                <a:moveTo>
                  <a:pt x="2947416" y="934212"/>
                </a:moveTo>
                <a:lnTo>
                  <a:pt x="2834640" y="934212"/>
                </a:lnTo>
                <a:lnTo>
                  <a:pt x="2834640" y="553116"/>
                </a:lnTo>
                <a:lnTo>
                  <a:pt x="2834300" y="530468"/>
                </a:lnTo>
                <a:lnTo>
                  <a:pt x="2831586" y="487242"/>
                </a:lnTo>
                <a:lnTo>
                  <a:pt x="2825941" y="447558"/>
                </a:lnTo>
                <a:lnTo>
                  <a:pt x="2809398" y="403383"/>
                </a:lnTo>
                <a:lnTo>
                  <a:pt x="2779462" y="372897"/>
                </a:lnTo>
                <a:lnTo>
                  <a:pt x="2733698" y="356723"/>
                </a:lnTo>
                <a:lnTo>
                  <a:pt x="2692812" y="353567"/>
                </a:lnTo>
                <a:lnTo>
                  <a:pt x="2917958" y="353567"/>
                </a:lnTo>
                <a:lnTo>
                  <a:pt x="2933176" y="390691"/>
                </a:lnTo>
                <a:lnTo>
                  <a:pt x="2943859" y="441358"/>
                </a:lnTo>
                <a:lnTo>
                  <a:pt x="2947416" y="499205"/>
                </a:lnTo>
                <a:lnTo>
                  <a:pt x="2947416" y="934212"/>
                </a:lnTo>
                <a:close/>
              </a:path>
              <a:path w="6387465" h="952500">
                <a:moveTo>
                  <a:pt x="3282695" y="934212"/>
                </a:moveTo>
                <a:lnTo>
                  <a:pt x="3169920" y="934212"/>
                </a:lnTo>
                <a:lnTo>
                  <a:pt x="3169920" y="0"/>
                </a:lnTo>
                <a:lnTo>
                  <a:pt x="3282695" y="0"/>
                </a:lnTo>
                <a:lnTo>
                  <a:pt x="3282695" y="599598"/>
                </a:lnTo>
                <a:lnTo>
                  <a:pt x="3463838" y="599598"/>
                </a:lnTo>
                <a:lnTo>
                  <a:pt x="3502627" y="641318"/>
                </a:lnTo>
                <a:lnTo>
                  <a:pt x="3355276" y="641318"/>
                </a:lnTo>
                <a:lnTo>
                  <a:pt x="3282695" y="710279"/>
                </a:lnTo>
                <a:lnTo>
                  <a:pt x="3282695" y="934212"/>
                </a:lnTo>
                <a:close/>
              </a:path>
              <a:path w="6387465" h="952500">
                <a:moveTo>
                  <a:pt x="3463838" y="599598"/>
                </a:moveTo>
                <a:lnTo>
                  <a:pt x="3282695" y="599598"/>
                </a:lnTo>
                <a:lnTo>
                  <a:pt x="3609498" y="263651"/>
                </a:lnTo>
                <a:lnTo>
                  <a:pt x="3752088" y="263651"/>
                </a:lnTo>
                <a:lnTo>
                  <a:pt x="3439573" y="573500"/>
                </a:lnTo>
                <a:lnTo>
                  <a:pt x="3463838" y="599598"/>
                </a:lnTo>
                <a:close/>
              </a:path>
              <a:path w="6387465" h="952500">
                <a:moveTo>
                  <a:pt x="3774947" y="934212"/>
                </a:moveTo>
                <a:lnTo>
                  <a:pt x="3625119" y="934212"/>
                </a:lnTo>
                <a:lnTo>
                  <a:pt x="3355276" y="641318"/>
                </a:lnTo>
                <a:lnTo>
                  <a:pt x="3502627" y="641318"/>
                </a:lnTo>
                <a:lnTo>
                  <a:pt x="3774947" y="934212"/>
                </a:lnTo>
                <a:close/>
              </a:path>
              <a:path w="6387465" h="952500">
                <a:moveTo>
                  <a:pt x="4652772" y="934212"/>
                </a:moveTo>
                <a:lnTo>
                  <a:pt x="4533900" y="934212"/>
                </a:lnTo>
                <a:lnTo>
                  <a:pt x="4533900" y="554545"/>
                </a:lnTo>
                <a:lnTo>
                  <a:pt x="4218432" y="39624"/>
                </a:lnTo>
                <a:lnTo>
                  <a:pt x="4350638" y="39624"/>
                </a:lnTo>
                <a:lnTo>
                  <a:pt x="4593907" y="439769"/>
                </a:lnTo>
                <a:lnTo>
                  <a:pt x="4716644" y="439769"/>
                </a:lnTo>
                <a:lnTo>
                  <a:pt x="4652772" y="541972"/>
                </a:lnTo>
                <a:lnTo>
                  <a:pt x="4652772" y="934212"/>
                </a:lnTo>
                <a:close/>
              </a:path>
              <a:path w="6387465" h="952500">
                <a:moveTo>
                  <a:pt x="4716644" y="439769"/>
                </a:moveTo>
                <a:lnTo>
                  <a:pt x="4593907" y="439769"/>
                </a:lnTo>
                <a:lnTo>
                  <a:pt x="4840890" y="39624"/>
                </a:lnTo>
                <a:lnTo>
                  <a:pt x="4966716" y="39624"/>
                </a:lnTo>
                <a:lnTo>
                  <a:pt x="4716644" y="439769"/>
                </a:lnTo>
                <a:close/>
              </a:path>
              <a:path w="6387465" h="952500">
                <a:moveTo>
                  <a:pt x="5346478" y="952500"/>
                </a:moveTo>
                <a:lnTo>
                  <a:pt x="5291946" y="948725"/>
                </a:lnTo>
                <a:lnTo>
                  <a:pt x="5242082" y="937388"/>
                </a:lnTo>
                <a:lnTo>
                  <a:pt x="5196891" y="918470"/>
                </a:lnTo>
                <a:lnTo>
                  <a:pt x="5156377" y="891954"/>
                </a:lnTo>
                <a:lnTo>
                  <a:pt x="5120544" y="857821"/>
                </a:lnTo>
                <a:lnTo>
                  <a:pt x="5094962" y="824365"/>
                </a:lnTo>
                <a:lnTo>
                  <a:pt x="5074031" y="787054"/>
                </a:lnTo>
                <a:lnTo>
                  <a:pt x="5057751" y="745890"/>
                </a:lnTo>
                <a:lnTo>
                  <a:pt x="5046123" y="700877"/>
                </a:lnTo>
                <a:lnTo>
                  <a:pt x="5039146" y="652017"/>
                </a:lnTo>
                <a:lnTo>
                  <a:pt x="5036820" y="599313"/>
                </a:lnTo>
                <a:lnTo>
                  <a:pt x="5039146" y="546646"/>
                </a:lnTo>
                <a:lnTo>
                  <a:pt x="5046123" y="497801"/>
                </a:lnTo>
                <a:lnTo>
                  <a:pt x="5057751" y="452770"/>
                </a:lnTo>
                <a:lnTo>
                  <a:pt x="5074031" y="411550"/>
                </a:lnTo>
                <a:lnTo>
                  <a:pt x="5094962" y="374134"/>
                </a:lnTo>
                <a:lnTo>
                  <a:pt x="5120544" y="340518"/>
                </a:lnTo>
                <a:lnTo>
                  <a:pt x="5156377" y="306308"/>
                </a:lnTo>
                <a:lnTo>
                  <a:pt x="5196891" y="279688"/>
                </a:lnTo>
                <a:lnTo>
                  <a:pt x="5242082" y="260657"/>
                </a:lnTo>
                <a:lnTo>
                  <a:pt x="5291946" y="249215"/>
                </a:lnTo>
                <a:lnTo>
                  <a:pt x="5346478" y="245364"/>
                </a:lnTo>
                <a:lnTo>
                  <a:pt x="5400609" y="249215"/>
                </a:lnTo>
                <a:lnTo>
                  <a:pt x="5450187" y="260657"/>
                </a:lnTo>
                <a:lnTo>
                  <a:pt x="5495207" y="279688"/>
                </a:lnTo>
                <a:lnTo>
                  <a:pt x="5535664" y="306308"/>
                </a:lnTo>
                <a:lnTo>
                  <a:pt x="5571553" y="340518"/>
                </a:lnTo>
                <a:lnTo>
                  <a:pt x="5574536" y="344424"/>
                </a:lnTo>
                <a:lnTo>
                  <a:pt x="5346478" y="344424"/>
                </a:lnTo>
                <a:lnTo>
                  <a:pt x="5303029" y="348406"/>
                </a:lnTo>
                <a:lnTo>
                  <a:pt x="5264705" y="360211"/>
                </a:lnTo>
                <a:lnTo>
                  <a:pt x="5231526" y="379839"/>
                </a:lnTo>
                <a:lnTo>
                  <a:pt x="5203507" y="407289"/>
                </a:lnTo>
                <a:lnTo>
                  <a:pt x="5181255" y="442864"/>
                </a:lnTo>
                <a:lnTo>
                  <a:pt x="5165360" y="486727"/>
                </a:lnTo>
                <a:lnTo>
                  <a:pt x="5155823" y="538876"/>
                </a:lnTo>
                <a:lnTo>
                  <a:pt x="5152644" y="599313"/>
                </a:lnTo>
                <a:lnTo>
                  <a:pt x="5155840" y="658091"/>
                </a:lnTo>
                <a:lnTo>
                  <a:pt x="5165431" y="709279"/>
                </a:lnTo>
                <a:lnTo>
                  <a:pt x="5181415" y="752894"/>
                </a:lnTo>
                <a:lnTo>
                  <a:pt x="5203793" y="788955"/>
                </a:lnTo>
                <a:lnTo>
                  <a:pt x="5231901" y="817207"/>
                </a:lnTo>
                <a:lnTo>
                  <a:pt x="5265063" y="837378"/>
                </a:lnTo>
                <a:lnTo>
                  <a:pt x="5303261" y="849458"/>
                </a:lnTo>
                <a:lnTo>
                  <a:pt x="5346478" y="853440"/>
                </a:lnTo>
                <a:lnTo>
                  <a:pt x="5574915" y="853440"/>
                </a:lnTo>
                <a:lnTo>
                  <a:pt x="5571553" y="857821"/>
                </a:lnTo>
                <a:lnTo>
                  <a:pt x="5535664" y="891954"/>
                </a:lnTo>
                <a:lnTo>
                  <a:pt x="5495207" y="918470"/>
                </a:lnTo>
                <a:lnTo>
                  <a:pt x="5450187" y="937388"/>
                </a:lnTo>
                <a:lnTo>
                  <a:pt x="5400609" y="948725"/>
                </a:lnTo>
                <a:lnTo>
                  <a:pt x="5346478" y="952500"/>
                </a:lnTo>
                <a:close/>
              </a:path>
              <a:path w="6387465" h="952500">
                <a:moveTo>
                  <a:pt x="5574915" y="853440"/>
                </a:moveTo>
                <a:lnTo>
                  <a:pt x="5346478" y="853440"/>
                </a:lnTo>
                <a:lnTo>
                  <a:pt x="5389599" y="849458"/>
                </a:lnTo>
                <a:lnTo>
                  <a:pt x="5389325" y="849458"/>
                </a:lnTo>
                <a:lnTo>
                  <a:pt x="5427107" y="837521"/>
                </a:lnTo>
                <a:lnTo>
                  <a:pt x="5460143" y="817529"/>
                </a:lnTo>
                <a:lnTo>
                  <a:pt x="5488304" y="789527"/>
                </a:lnTo>
                <a:lnTo>
                  <a:pt x="5510807" y="753685"/>
                </a:lnTo>
                <a:lnTo>
                  <a:pt x="5526881" y="710029"/>
                </a:lnTo>
                <a:lnTo>
                  <a:pt x="5536525" y="658569"/>
                </a:lnTo>
                <a:lnTo>
                  <a:pt x="5539740" y="599313"/>
                </a:lnTo>
                <a:lnTo>
                  <a:pt x="5536543" y="538876"/>
                </a:lnTo>
                <a:lnTo>
                  <a:pt x="5526952" y="486727"/>
                </a:lnTo>
                <a:lnTo>
                  <a:pt x="5510968" y="442864"/>
                </a:lnTo>
                <a:lnTo>
                  <a:pt x="5488591" y="407289"/>
                </a:lnTo>
                <a:lnTo>
                  <a:pt x="5460518" y="379839"/>
                </a:lnTo>
                <a:lnTo>
                  <a:pt x="5427464" y="360211"/>
                </a:lnTo>
                <a:lnTo>
                  <a:pt x="5389444" y="348406"/>
                </a:lnTo>
                <a:lnTo>
                  <a:pt x="5346478" y="344424"/>
                </a:lnTo>
                <a:lnTo>
                  <a:pt x="5574536" y="344424"/>
                </a:lnTo>
                <a:lnTo>
                  <a:pt x="5618226" y="411550"/>
                </a:lnTo>
                <a:lnTo>
                  <a:pt x="5634561" y="452770"/>
                </a:lnTo>
                <a:lnTo>
                  <a:pt x="5646229" y="497801"/>
                </a:lnTo>
                <a:lnTo>
                  <a:pt x="5653230" y="546646"/>
                </a:lnTo>
                <a:lnTo>
                  <a:pt x="5655563" y="599313"/>
                </a:lnTo>
                <a:lnTo>
                  <a:pt x="5653230" y="652017"/>
                </a:lnTo>
                <a:lnTo>
                  <a:pt x="5646229" y="700877"/>
                </a:lnTo>
                <a:lnTo>
                  <a:pt x="5634561" y="745890"/>
                </a:lnTo>
                <a:lnTo>
                  <a:pt x="5618226" y="787054"/>
                </a:lnTo>
                <a:lnTo>
                  <a:pt x="5597223" y="824365"/>
                </a:lnTo>
                <a:lnTo>
                  <a:pt x="5574915" y="853440"/>
                </a:lnTo>
                <a:close/>
              </a:path>
              <a:path w="6387465" h="952500">
                <a:moveTo>
                  <a:pt x="6049613" y="952500"/>
                </a:moveTo>
                <a:lnTo>
                  <a:pt x="5999733" y="948493"/>
                </a:lnTo>
                <a:lnTo>
                  <a:pt x="5955685" y="936450"/>
                </a:lnTo>
                <a:lnTo>
                  <a:pt x="5917476" y="916334"/>
                </a:lnTo>
                <a:lnTo>
                  <a:pt x="5885116" y="888110"/>
                </a:lnTo>
                <a:lnTo>
                  <a:pt x="5859363" y="852108"/>
                </a:lnTo>
                <a:lnTo>
                  <a:pt x="5840968" y="808541"/>
                </a:lnTo>
                <a:lnTo>
                  <a:pt x="5829931" y="757420"/>
                </a:lnTo>
                <a:lnTo>
                  <a:pt x="5826252" y="698754"/>
                </a:lnTo>
                <a:lnTo>
                  <a:pt x="5826252" y="263651"/>
                </a:lnTo>
                <a:lnTo>
                  <a:pt x="5939028" y="263651"/>
                </a:lnTo>
                <a:lnTo>
                  <a:pt x="5939028" y="644747"/>
                </a:lnTo>
                <a:lnTo>
                  <a:pt x="5939331" y="669376"/>
                </a:lnTo>
                <a:lnTo>
                  <a:pt x="5941760" y="712992"/>
                </a:lnTo>
                <a:lnTo>
                  <a:pt x="5951398" y="765643"/>
                </a:lnTo>
                <a:lnTo>
                  <a:pt x="5973002" y="806364"/>
                </a:lnTo>
                <a:lnTo>
                  <a:pt x="6006274" y="832389"/>
                </a:lnTo>
                <a:lnTo>
                  <a:pt x="6058245" y="843601"/>
                </a:lnTo>
                <a:lnTo>
                  <a:pt x="6081426" y="844296"/>
                </a:lnTo>
                <a:lnTo>
                  <a:pt x="6387084" y="844296"/>
                </a:lnTo>
                <a:lnTo>
                  <a:pt x="6387084" y="859535"/>
                </a:lnTo>
                <a:lnTo>
                  <a:pt x="6274308" y="859535"/>
                </a:lnTo>
                <a:lnTo>
                  <a:pt x="6246091" y="880773"/>
                </a:lnTo>
                <a:lnTo>
                  <a:pt x="6218456" y="899350"/>
                </a:lnTo>
                <a:lnTo>
                  <a:pt x="6164961" y="928592"/>
                </a:lnTo>
                <a:lnTo>
                  <a:pt x="6110002" y="946546"/>
                </a:lnTo>
                <a:lnTo>
                  <a:pt x="6080495" y="951014"/>
                </a:lnTo>
                <a:lnTo>
                  <a:pt x="6049613" y="952500"/>
                </a:lnTo>
                <a:close/>
              </a:path>
              <a:path w="6387465" h="952500">
                <a:moveTo>
                  <a:pt x="6387084" y="844296"/>
                </a:moveTo>
                <a:lnTo>
                  <a:pt x="6081426" y="844296"/>
                </a:lnTo>
                <a:lnTo>
                  <a:pt x="6103859" y="842937"/>
                </a:lnTo>
                <a:lnTo>
                  <a:pt x="6127301" y="838712"/>
                </a:lnTo>
                <a:lnTo>
                  <a:pt x="6177248" y="821626"/>
                </a:lnTo>
                <a:lnTo>
                  <a:pt x="6227528" y="795706"/>
                </a:lnTo>
                <a:lnTo>
                  <a:pt x="6274308" y="763428"/>
                </a:lnTo>
                <a:lnTo>
                  <a:pt x="6274308" y="263651"/>
                </a:lnTo>
                <a:lnTo>
                  <a:pt x="6387084" y="263651"/>
                </a:lnTo>
                <a:lnTo>
                  <a:pt x="6387084" y="844296"/>
                </a:lnTo>
                <a:close/>
              </a:path>
              <a:path w="6387465" h="952500">
                <a:moveTo>
                  <a:pt x="6387084" y="934212"/>
                </a:moveTo>
                <a:lnTo>
                  <a:pt x="6274308" y="934212"/>
                </a:lnTo>
                <a:lnTo>
                  <a:pt x="6274308" y="859535"/>
                </a:lnTo>
                <a:lnTo>
                  <a:pt x="6387084" y="859535"/>
                </a:lnTo>
                <a:lnTo>
                  <a:pt x="6387084" y="934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110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7572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10"/>
              </a:spcBef>
            </a:pPr>
            <a:r>
              <a:rPr sz="3950" dirty="0"/>
              <a:t>Project</a:t>
            </a:r>
            <a:r>
              <a:rPr sz="3950" spc="-45" dirty="0"/>
              <a:t> </a:t>
            </a:r>
            <a:r>
              <a:rPr sz="3950" spc="-10" dirty="0"/>
              <a:t>Planning</a:t>
            </a:r>
            <a:endParaRPr sz="39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7088" y="1706880"/>
            <a:ext cx="6365747" cy="57256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5102</Words>
  <Application>Microsoft Office PowerPoint</Application>
  <PresentationFormat>Custom</PresentationFormat>
  <Paragraphs>667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Arial</vt:lpstr>
      <vt:lpstr>Arial MT</vt:lpstr>
      <vt:lpstr>Calibri</vt:lpstr>
      <vt:lpstr>Calibri Light</vt:lpstr>
      <vt:lpstr>Cambria</vt:lpstr>
      <vt:lpstr>Courier New</vt:lpstr>
      <vt:lpstr>Times New Roman</vt:lpstr>
      <vt:lpstr>Verdana</vt:lpstr>
      <vt:lpstr>Office Theme</vt:lpstr>
      <vt:lpstr>Unit – III Software Project Management</vt:lpstr>
      <vt:lpstr>3.1 Responsibility of Software Project Manager</vt:lpstr>
      <vt:lpstr>PowerPoint Presentation</vt:lpstr>
      <vt:lpstr>Skills needed for software project manager</vt:lpstr>
      <vt:lpstr>PowerPoint Presentation</vt:lpstr>
      <vt:lpstr>3.2 Metrics for project size estimation</vt:lpstr>
      <vt:lpstr>Project Planning Activities</vt:lpstr>
      <vt:lpstr>Project Planning</vt:lpstr>
      <vt:lpstr>Project Planning</vt:lpstr>
      <vt:lpstr>Metrics for project size estimation</vt:lpstr>
      <vt:lpstr>Lines of Code (LOC)</vt:lpstr>
      <vt:lpstr>Line of Code (LOC)</vt:lpstr>
      <vt:lpstr>Function Point Metric (FP)</vt:lpstr>
      <vt:lpstr>Function Point Metric (FP)</vt:lpstr>
      <vt:lpstr>Function Point Metric (FP)</vt:lpstr>
      <vt:lpstr>Step 1</vt:lpstr>
      <vt:lpstr>PowerPoint Presentation</vt:lpstr>
      <vt:lpstr>PowerPoint Presentation</vt:lpstr>
      <vt:lpstr>Step \: ¢alculzting UFP</vt:lpstr>
      <vt:lpstr>PowerPoint Presentation</vt:lpstr>
      <vt:lpstr>Step 2 CAF</vt:lpstr>
      <vt:lpstr>Function Point Metric (FP)</vt:lpstr>
      <vt:lpstr>3.3 Project Estimation Techniques</vt:lpstr>
      <vt:lpstr>Project Estimation Techniques</vt:lpstr>
      <vt:lpstr>Project Estimation Techniques</vt:lpstr>
      <vt:lpstr>Project Estimation Techniques</vt:lpstr>
      <vt:lpstr>Project Estimation Techniques</vt:lpstr>
      <vt:lpstr>Project Estimation Techniques II.Delphi cost estimation</vt:lpstr>
      <vt:lpstr>Project Estimation Techniques</vt:lpstr>
      <vt:lpstr>Project Estimation Techniques</vt:lpstr>
      <vt:lpstr>Project Estimation Techniques</vt:lpstr>
      <vt:lpstr>Project Estimation Techniques</vt:lpstr>
      <vt:lpstr>Project Estimation Techniques</vt:lpstr>
      <vt:lpstr>Project Estimation Techniques</vt:lpstr>
      <vt:lpstr>PowerPoint Presentation</vt:lpstr>
      <vt:lpstr>PowerPoint Presentation</vt:lpstr>
      <vt:lpstr>PowerPoint Presentation</vt:lpstr>
      <vt:lpstr>Project Estimation Techniques</vt:lpstr>
      <vt:lpstr>Project Estimation Techniques</vt:lpstr>
      <vt:lpstr>Project Estimation Techniques</vt:lpstr>
      <vt:lpstr>Project Estimation Techniques</vt:lpstr>
      <vt:lpstr>Heuristic estimation techniques</vt:lpstr>
      <vt:lpstr>Heuristic estimation techniques</vt:lpstr>
      <vt:lpstr>Heuristic estimation techniques</vt:lpstr>
      <vt:lpstr>Heuristic estimation techniques</vt:lpstr>
      <vt:lpstr>COCOMO (A heuristic estimate techniques)</vt:lpstr>
      <vt:lpstr>Basic COCOMO</vt:lpstr>
      <vt:lpstr>Basic COCOMO</vt:lpstr>
      <vt:lpstr>Basic COCOMO</vt:lpstr>
      <vt:lpstr>Intermediate COCOMO</vt:lpstr>
      <vt:lpstr>Intermediate COCOMO</vt:lpstr>
      <vt:lpstr>PowerPoint Presentation</vt:lpstr>
      <vt:lpstr>PowerPoint Presentation</vt:lpstr>
      <vt:lpstr>Complete COCOMO</vt:lpstr>
      <vt:lpstr>Complete COCOMO</vt:lpstr>
      <vt:lpstr>COCOMO Model</vt:lpstr>
      <vt:lpstr>Scheduling</vt:lpstr>
      <vt:lpstr>Project Scheduling:GANTT Chart</vt:lpstr>
      <vt:lpstr>GANTT Chart</vt:lpstr>
      <vt:lpstr>GANTT Chart</vt:lpstr>
      <vt:lpstr>GANTT Chart</vt:lpstr>
      <vt:lpstr>GANTT Chart</vt:lpstr>
      <vt:lpstr>PowerPoint Presentation</vt:lpstr>
      <vt:lpstr>Sprint BurntDown Chart</vt:lpstr>
      <vt:lpstr>Sprint BurntDown Chart</vt:lpstr>
      <vt:lpstr>Sprint BurntDown Chart</vt:lpstr>
      <vt:lpstr>Sprint BurntDown Chart</vt:lpstr>
      <vt:lpstr>Sprint BurntDown Chart</vt:lpstr>
      <vt:lpstr>Sprint BurntDown Chart</vt:lpstr>
      <vt:lpstr>Sprint BurntDown Chart:Advantages</vt:lpstr>
      <vt:lpstr>Sprint BurntDown Chart:Disadvantages</vt:lpstr>
      <vt:lpstr>Flowchart</vt:lpstr>
      <vt:lpstr>PowerPoint Presentation</vt:lpstr>
      <vt:lpstr>Flowchart:Advantages</vt:lpstr>
      <vt:lpstr>Flowchart:Disadvantages</vt:lpstr>
      <vt:lpstr>3.1 Risk Management</vt:lpstr>
      <vt:lpstr>Risk Management</vt:lpstr>
      <vt:lpstr>Risk Management</vt:lpstr>
      <vt:lpstr>Risk Assessment</vt:lpstr>
      <vt:lpstr>Risk Assessment</vt:lpstr>
      <vt:lpstr>Risk Assessment</vt:lpstr>
      <vt:lpstr>Risk Assessment</vt:lpstr>
      <vt:lpstr>Risk Control</vt:lpstr>
      <vt:lpstr>Risk Control</vt:lpstr>
      <vt:lpstr>Example:</vt:lpstr>
      <vt:lpstr>᳀ Risk Assessment Definition: This step evaluates the identified risks based on likelihood (probability) and impact (severity) to prioritize them.</vt:lpstr>
      <vt:lpstr>᲼ Risk Control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Unit-III_KUT [Compatibility Mode]</dc:title>
  <dc:creator>AK</dc:creator>
  <cp:lastModifiedBy>Nemis Ruparel</cp:lastModifiedBy>
  <cp:revision>1</cp:revision>
  <dcterms:created xsi:type="dcterms:W3CDTF">2025-04-01T11:59:00Z</dcterms:created>
  <dcterms:modified xsi:type="dcterms:W3CDTF">2025-04-01T12:00:27Z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2025-03-25T00:00:00Z</vt:filetime>
  </property>
  <property fmtid="{D5CDD505-2E9C-101B-9397-08002B2CF9AE}" pid="3" name="LastSaved">
    <vt:filetime>2025-04-01T00:00:00Z</vt:filetime>
  </property>
  <property fmtid="{D5CDD505-2E9C-101B-9397-08002B2CF9AE}" pid="4" name="Producer">
    <vt:lpwstr>Microsoft: Print To PDF</vt:lpwstr>
  </property>
</Properties>
</file>